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3" r:id="rId3"/>
    <p:sldId id="278" r:id="rId4"/>
    <p:sldId id="265" r:id="rId5"/>
    <p:sldId id="277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0-04-03T09:52:08.677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act:action type="add" startTime="12513">
    <iact:property name="dataType"/>
    <iact:actionData xml:id="d0">
      <inkml:trace xmlns:inkml="http://www.w3.org/2003/InkML" xml:id="stk0" contextRef="#ctx0" brushRef="#br0">16444 10450 0,'0'-28'49</inkml:trace>
    </iact:actionData>
  </iact:action>
  <iact:action type="add" startTime="14417">
    <iact:property name="dataType"/>
    <iact:actionData xml:id="d1">
      <inkml:trace xmlns:inkml="http://www.w3.org/2003/InkML" xml:id="stk1" contextRef="#ctx0" brushRef="#br0">21038 12187 0</inkml:trace>
    </iact:actionData>
  </iact:action>
  <iact:action type="add" startTime="16789">
    <iact:property name="dataType"/>
    <iact:actionData xml:id="d2">
      <inkml:trace xmlns:inkml="http://www.w3.org/2003/InkML" xml:id="stk2" contextRef="#ctx0" brushRef="#br0">17116 12551 0</inkml:trace>
    </iact:actionData>
  </iact:action>
  <iact:action type="add" startTime="24003">
    <iact:property name="dataType"/>
    <iact:actionData xml:id="d3">
      <inkml:trace xmlns:inkml="http://www.w3.org/2003/InkML" xml:id="stk3" contextRef="#ctx0" brushRef="#br0">14875 11262 0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BD888C-4A8B-49D6-841B-BA50E27D5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F715E8E-0935-4D16-A196-A040CB977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4BC5322-BA70-453F-9669-7B8517D8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2EFD7FF-7AE2-4943-8B86-63150C5F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008F2EC-ECFB-40C0-831D-2F0936F3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723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E59CFD-4147-473E-A719-F53E133F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334FA07-9B17-4CB7-9A8A-D098FDCFA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3689EB5-5D79-4DD8-B58C-4DDBCCEB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0540824-8C1E-4C5B-AEA2-236BD027F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84CA5A5-3FAA-419C-9CFC-410E20A4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39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7BDA440-7819-4AAB-BF5E-BC6F470E0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6C1AFE9-7F4F-4FFB-835F-29988DD45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E3F2387-52F8-45E5-AC80-E5C6BA8C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64CD306-9FB5-496E-B5C6-0702EC2F3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B6926D3-F767-4B94-A25A-3B790741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178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F4BE98-BE7C-4328-8412-9BE3A4AA0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1C0D095-B6DF-44CE-A320-1655769C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D666700-9A2F-43BA-B833-1929C432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0278C25-B5C3-4B9C-B3BF-BB6C2D3A4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95CBC1A-6B87-4C85-9DCD-A8774D13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146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37D74-7ABB-4E33-BB8A-1008EF08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EE67116-A0BD-46A8-9CD5-91475AD67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461FD5-B044-44A2-8D71-BD61A577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6C50157-1CBC-4D21-9832-19F68839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16336BB-67B8-4082-BE49-4661A887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840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F94E68-90F8-4D73-9C5B-E7BBD10E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800FC7-1DE8-4B6D-A2CC-5D55E75B4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D786135-10E4-4667-843C-9209501E0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46BE3E3-C5B9-485B-9BCA-F39F1F85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4DA20EC-0EFC-4FF7-8D92-E114AF31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534722C-9F21-476F-B62F-47F54171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608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298AA1-D382-4904-AF55-974661F2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B4F7B9A-A5C4-4636-9876-8982B0764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FD15D3A-13A6-4656-AFF9-B4F6DBC11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2A84119-084F-46BB-93DE-0D052D0A6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8EE2511F-6C0C-4C4E-811C-BBBF42FB7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4613FFD-46AF-4F0E-BA1A-21063AF7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4101024-717A-4467-92B1-D061C36B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269CDA2-67D3-47DD-8995-B55CCB07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430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F61788-2259-44A1-94C6-2DE88B32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CDCF2CB-30C3-4B83-9122-D0FB5724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87919D0-5AF6-4386-ADB9-269E82DA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B0DFF09-85CE-4CE1-BE93-90810D66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559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575CF9AA-5EEF-4BFA-BBA6-6517351CC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29D6B07-EC2F-476D-A10F-4662C5FE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EA4D6A5-14E9-488B-BB38-BA005F24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556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901D81-D22F-4DF4-ACBF-F820EB98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CECB773-1393-4B97-81BF-DCB2685F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CE6E0A4-1DD2-41FC-9DCA-540853C36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7885B4-88C3-4399-9280-A7E76F89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3F8BA82-6CA9-4720-8AA2-2DDD1C90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22E1123-EA44-4D38-8C65-9CC7A926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924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B8E18A-8286-4AB8-98C5-7B0EC665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2EFC1AC-D44C-4BB4-8300-029C0A00F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CF6D381-A274-4B7E-B3DA-836D65CCA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7ADD83B-9259-402E-83AC-4C4E1015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88B447-E924-4570-B56F-CF252318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6E2FD66-7BA0-4EFE-845E-D0D4945E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226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EC2BF52-E931-41B9-BE70-C3166724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E4A4082-E587-4310-972B-FC242FB12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EA05630-7CB9-40E6-B0E9-8C839AC35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C941-9F72-449A-9392-6019EC53C1A3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FE68186-BBE8-4EB8-BE54-B6C51FDC7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174A059-7785-4D81-99B1-B6094836A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4CA65-CACC-447D-8EBA-7E41F51252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820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upload.wikimedia.org/wikipedia/commons/b/be/Ww2_allied_axis_1940_dec.png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://www.facka.si/gradiva/zgo/2-svetovna-vojna/5-vojni-preobrat/vojna-atlantik.htm" TargetMode="External"/><Relationship Id="rId5" Type="http://schemas.openxmlformats.org/officeDocument/2006/relationships/hyperlink" Target="http://www.facka.si/gradiva/zgo/2-svetovna-vojna/3-razsiritev-vojne/vojna-svetovna1.htm" TargetMode="Externa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en.wikipedia.org/wiki/East_African_campaign_(World_War_II)#/media/File:Italian_East_Africa_(1938%E2%80%931941).sv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upload.wikimedia.org/wikipedia/commons/5/52/Second_world_war_asia_1937-1942_map_en6.png%20(3" TargetMode="External"/><Relationship Id="rId5" Type="http://schemas.openxmlformats.org/officeDocument/2006/relationships/hyperlink" Target="https://upload.wikimedia.org/wikipedia/commons/5/52/Second_world_war_asia_1937-1942_map_en6.png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hyperlink" Target="http://www.facka.si/gradiva/zgo/2-svetovna-vojna/3-razsiritev-vojne/japonski-uspeh1.htm" TargetMode="Externa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hyperlink" Target="http://www.facka.si/gradiva/zgo/2-svetovna-vojna/3-razsiritev-vojne/atlantska-listina.htm" TargetMode="Externa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https://upload.wikimedia.org/wikipedia/commons/b/be/Ww2_allied_axis_1940_dec.png">
            <a:extLst>
              <a:ext uri="{FF2B5EF4-FFF2-40B4-BE49-F238E27FC236}">
                <a16:creationId xmlns:a16="http://schemas.microsoft.com/office/drawing/2014/main" id="{68B8A83D-5354-4884-B86E-FE7D66A7A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A26B1B8-3ECE-4E97-A7A4-C3384A5855B1}"/>
              </a:ext>
            </a:extLst>
          </p:cNvPr>
          <p:cNvSpPr txBox="1"/>
          <p:nvPr/>
        </p:nvSpPr>
        <p:spPr>
          <a:xfrm>
            <a:off x="3040911" y="6453963"/>
            <a:ext cx="6921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Vir: </a:t>
            </a:r>
            <a:r>
              <a:rPr lang="sl-SI" sz="1200" dirty="0">
                <a:hlinkClick r:id="rId5"/>
              </a:rPr>
              <a:t>https://upload.wikimedia.org/wikipedia/commons/b/be/Ww2_allied_axis_1940_dec.png</a:t>
            </a:r>
            <a:r>
              <a:rPr lang="sl-SI" sz="1200" dirty="0"/>
              <a:t> (21.2.2020)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5BAEE9A8-D7D6-49A5-8E88-771DF9E9E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8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18"/>
    </mc:Choice>
    <mc:Fallback>
      <p:transition spd="slow" advTm="7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8894B3F-55EF-4B56-AB45-A619DC00B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sl-SI" sz="4000"/>
              <a:t>Svetovna vojna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DC0E2DA-8670-4F62-8EFB-D411ED9DF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24" y="1722474"/>
            <a:ext cx="6687878" cy="4026205"/>
          </a:xfrm>
        </p:spPr>
        <p:txBody>
          <a:bodyPr>
            <a:noAutofit/>
          </a:bodyPr>
          <a:lstStyle/>
          <a:p>
            <a:r>
              <a:rPr lang="sl-SI" sz="2000" dirty="0"/>
              <a:t>Afrika:</a:t>
            </a:r>
          </a:p>
          <a:p>
            <a:pPr lvl="1"/>
            <a:r>
              <a:rPr lang="sl-SI" sz="2000" dirty="0"/>
              <a:t>Afriški rog-boji za zagotovitev nemotenega prehoda skozi Sueški kanal</a:t>
            </a:r>
          </a:p>
          <a:p>
            <a:pPr lvl="1"/>
            <a:r>
              <a:rPr lang="sl-SI" sz="2000" dirty="0"/>
              <a:t>puščavska vojna v S Afriki</a:t>
            </a:r>
          </a:p>
          <a:p>
            <a:pPr lvl="1"/>
            <a:r>
              <a:rPr lang="sl-SI" sz="2000" dirty="0"/>
              <a:t>Italiji pomaga Nem. – Erwin Rommel</a:t>
            </a:r>
          </a:p>
          <a:p>
            <a:r>
              <a:rPr lang="sl-SI" sz="2000" dirty="0">
                <a:hlinkClick r:id="rId5"/>
              </a:rPr>
              <a:t>Azija</a:t>
            </a:r>
            <a:r>
              <a:rPr lang="sl-SI" sz="2000" dirty="0"/>
              <a:t>:</a:t>
            </a:r>
          </a:p>
          <a:p>
            <a:pPr lvl="1"/>
            <a:r>
              <a:rPr lang="sl-SI" sz="2000" dirty="0" err="1"/>
              <a:t>Mandžuko</a:t>
            </a:r>
            <a:endParaRPr lang="sl-SI" sz="2000" dirty="0"/>
          </a:p>
          <a:p>
            <a:pPr lvl="1"/>
            <a:r>
              <a:rPr lang="sl-SI" sz="2000" dirty="0"/>
              <a:t>Jap. zavzamejo Filipine, Indonezijo, </a:t>
            </a:r>
            <a:r>
              <a:rPr lang="sl-SI" sz="2000" dirty="0" err="1"/>
              <a:t>Indokino</a:t>
            </a:r>
            <a:r>
              <a:rPr lang="sl-SI" sz="2000" dirty="0"/>
              <a:t>, Malajski polotok, Singapur, Hongkong, Tajsko, Burmo in dele Nove Gvineje – ogrožajo Avstralijo in Indijo</a:t>
            </a:r>
          </a:p>
          <a:p>
            <a:r>
              <a:rPr lang="sl-SI" sz="2000" dirty="0">
                <a:hlinkClick r:id="rId6"/>
              </a:rPr>
              <a:t>Atlantik</a:t>
            </a:r>
            <a:r>
              <a:rPr lang="sl-SI" sz="2000" dirty="0"/>
              <a:t>:</a:t>
            </a:r>
          </a:p>
          <a:p>
            <a:pPr lvl="1"/>
            <a:r>
              <a:rPr lang="sl-SI" sz="2000" dirty="0"/>
              <a:t>podmorniška vojna – oviranje oskrbe Evrope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F2734C-9844-4ECD-B986-08431AC9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001904" y="306909"/>
            <a:ext cx="3928192" cy="2985426"/>
          </a:xfrm>
          <a:prstGeom prst="rect">
            <a:avLst/>
          </a:prstGeom>
          <a:noFill/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8B73CC4D-EF2C-47F3-B85D-1582FCB6CCD8}"/>
              </a:ext>
            </a:extLst>
          </p:cNvPr>
          <p:cNvGrpSpPr/>
          <p:nvPr/>
        </p:nvGrpSpPr>
        <p:grpSpPr>
          <a:xfrm>
            <a:off x="8522207" y="3560063"/>
            <a:ext cx="3216567" cy="2991027"/>
            <a:chOff x="7962737" y="2828925"/>
            <a:chExt cx="3776038" cy="3722166"/>
          </a:xfrm>
        </p:grpSpPr>
        <p:pic>
          <p:nvPicPr>
            <p:cNvPr id="7" name="Slika 6" descr="Slika, ki vsebuje besede besedilo, preslikava&#10;&#10;Opis je samodejno ustvarjen">
              <a:extLst>
                <a:ext uri="{FF2B5EF4-FFF2-40B4-BE49-F238E27FC236}">
                  <a16:creationId xmlns:a16="http://schemas.microsoft.com/office/drawing/2014/main" id="{58047041-FAA1-4329-A22F-BBCC5CCD1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737" y="2828925"/>
              <a:ext cx="3776038" cy="3388994"/>
            </a:xfrm>
            <a:prstGeom prst="rect">
              <a:avLst/>
            </a:prstGeom>
          </p:spPr>
        </p:pic>
        <p:sp>
          <p:nvSpPr>
            <p:cNvPr id="5" name="PoljeZBesedilom 4">
              <a:extLst>
                <a:ext uri="{FF2B5EF4-FFF2-40B4-BE49-F238E27FC236}">
                  <a16:creationId xmlns:a16="http://schemas.microsoft.com/office/drawing/2014/main" id="{C4648D96-87E7-4379-A888-F39A71170F54}"/>
                </a:ext>
              </a:extLst>
            </p:cNvPr>
            <p:cNvSpPr txBox="1"/>
            <p:nvPr/>
          </p:nvSpPr>
          <p:spPr>
            <a:xfrm>
              <a:off x="7962737" y="6217919"/>
              <a:ext cx="3776038" cy="333172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wrap="square" rtlCol="0">
              <a:normAutofit fontScale="775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sl-SI" sz="700" dirty="0">
                  <a:solidFill>
                    <a:srgbClr val="FFFFFF"/>
                  </a:solidFill>
                </a:rPr>
                <a:t>Vir: </a:t>
              </a:r>
              <a:r>
                <a:rPr lang="sl-SI" sz="700" dirty="0">
                  <a:solidFill>
                    <a:srgbClr val="FFFFFF"/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https://en.wikipedia.org/wiki/East_African_campaign_(World_War_II)#/media/File:Italian_East_Africa_(1938%E2%80%931941).svg</a:t>
              </a:r>
              <a:r>
                <a:rPr lang="sl-SI" sz="700" dirty="0">
                  <a:solidFill>
                    <a:srgbClr val="FFFFFF"/>
                  </a:solidFill>
                </a:rPr>
                <a:t> (3. 4. 2020)</a:t>
              </a:r>
            </a:p>
          </p:txBody>
        </p:sp>
      </p:grpSp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id="{3DE237CC-0376-4A70-8225-B179AEBB1B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5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12"/>
    </mc:Choice>
    <mc:Fallback>
      <p:transition spd="slow" advTm="26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besedilo, preslikava&#10;&#10;Opis je samodejno ustvarjen">
            <a:extLst>
              <a:ext uri="{FF2B5EF4-FFF2-40B4-BE49-F238E27FC236}">
                <a16:creationId xmlns:a16="http://schemas.microsoft.com/office/drawing/2014/main" id="{5B2BA2A6-ACD0-408B-8629-53480C099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23" y="69264"/>
            <a:ext cx="8739354" cy="6719473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68F4C7D-6C5F-4A5D-876D-150B74B9F07B}"/>
              </a:ext>
            </a:extLst>
          </p:cNvPr>
          <p:cNvSpPr txBox="1"/>
          <p:nvPr/>
        </p:nvSpPr>
        <p:spPr>
          <a:xfrm>
            <a:off x="0" y="6492875"/>
            <a:ext cx="847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hlinkClick r:id="rId5"/>
              </a:rPr>
              <a:t>Vir: </a:t>
            </a:r>
            <a:r>
              <a:rPr lang="sl-SI" sz="1200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https://upload.wikimedia.org/wikipedia/commons/5/52/Second_world_war_asia_1937-1942_map_en6.png</a:t>
            </a:r>
            <a:r>
              <a:rPr lang="sl-SI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(3</a:t>
            </a:r>
            <a:r>
              <a:rPr lang="sl-SI" sz="1200" dirty="0"/>
              <a:t>. 4. 2020)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D43EF101-A3CC-4DBA-8030-2D9102954A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55000" y="3751920"/>
              <a:ext cx="2219040" cy="766800"/>
            </p14:xfrm>
          </p:contentPart>
        </mc:Choice>
        <mc:Fallback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D43EF101-A3CC-4DBA-8030-2D9102954A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9160" y="3688560"/>
                <a:ext cx="2250360" cy="8935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EDA70FE7-F3AD-421D-B287-0CB49BB5E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7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31"/>
    </mc:Choice>
    <mc:Fallback>
      <p:transition spd="slow" advTm="7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B86D98-10D0-4244-B2F4-A8F6CD9A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hlinkClick r:id="rId5"/>
              </a:rPr>
              <a:t>Pearl</a:t>
            </a:r>
            <a:r>
              <a:rPr lang="sl-SI" dirty="0">
                <a:hlinkClick r:id="rId5"/>
              </a:rPr>
              <a:t> </a:t>
            </a:r>
            <a:r>
              <a:rPr lang="sl-SI" dirty="0" err="1">
                <a:hlinkClick r:id="rId5"/>
              </a:rPr>
              <a:t>Harbor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92A9DCA-81C9-4BA9-9D07-1131276D0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073" y="1825625"/>
            <a:ext cx="76091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dirty="0"/>
              <a:t>7. 12. 1941 jap. letalstvo z letalonosilk napade am. voj. oporišče na Havajih</a:t>
            </a:r>
          </a:p>
          <a:p>
            <a:r>
              <a:rPr lang="sl-SI" dirty="0"/>
              <a:t>Jap. poškodujejo velik del am. ladjevja, ZDA bombardirajo jap. mesta</a:t>
            </a:r>
          </a:p>
          <a:p>
            <a:r>
              <a:rPr lang="sl-SI" dirty="0"/>
              <a:t>ZDA napove vojno Jap., Nem napove vojno ZDA</a:t>
            </a:r>
          </a:p>
          <a:p>
            <a:r>
              <a:rPr lang="sl-SI" dirty="0"/>
              <a:t>pospešena proizvodnja ladij, letal in letalonosilk v ZDA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7" name="Označba mesta vsebine 6" descr="Slika, ki vsebuje besede zunanje, voda, čoln, most&#10;&#10;Opis je samodejno ustvarjen">
            <a:extLst>
              <a:ext uri="{FF2B5EF4-FFF2-40B4-BE49-F238E27FC236}">
                <a16:creationId xmlns:a16="http://schemas.microsoft.com/office/drawing/2014/main" id="{C648C092-7F45-4FE9-BEBD-A180BCBD05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98" y="1960175"/>
            <a:ext cx="3672529" cy="4351338"/>
          </a:xfrm>
        </p:spPr>
      </p:pic>
      <p:pic>
        <p:nvPicPr>
          <p:cNvPr id="11" name="Zvok 10">
            <a:hlinkClick r:id="" action="ppaction://media"/>
            <a:extLst>
              <a:ext uri="{FF2B5EF4-FFF2-40B4-BE49-F238E27FC236}">
                <a16:creationId xmlns:a16="http://schemas.microsoft.com/office/drawing/2014/main" id="{842DDF1E-BAED-463B-80E7-B870B7DCCF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66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24"/>
    </mc:Choice>
    <mc:Fallback>
      <p:transition spd="slow" advTm="12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514D8C-54DD-4EBB-83E8-9F683BBA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hlinkClick r:id="rId5"/>
              </a:rPr>
              <a:t>Atlantska listina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49934C-EE02-4927-A438-62703A6CB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avg. 1941</a:t>
            </a:r>
          </a:p>
          <a:p>
            <a:r>
              <a:rPr lang="sl-SI" dirty="0"/>
              <a:t>Churchill in Roosevelt se zavzameta za pravico do samoodločbe za vse, povrnitev suverenosti okupiranim državam, ohranitev miru. Zagotovita, da njuni državi nimata zahtev po novih ozemljih.</a:t>
            </a:r>
          </a:p>
          <a:p>
            <a:r>
              <a:rPr lang="sl-SI" dirty="0"/>
              <a:t>velik pomen, saj:</a:t>
            </a:r>
          </a:p>
          <a:p>
            <a:pPr lvl="1"/>
            <a:r>
              <a:rPr lang="sl-SI" dirty="0"/>
              <a:t>pomeni začetek oblikovanja velike protifašistične zveze (zavezniki),</a:t>
            </a:r>
          </a:p>
          <a:p>
            <a:pPr lvl="1"/>
            <a:r>
              <a:rPr lang="sl-SI" dirty="0"/>
              <a:t>je velika spodbuda vsem, ki se borijo proti fašizmu,</a:t>
            </a:r>
          </a:p>
          <a:p>
            <a:pPr lvl="1"/>
            <a:r>
              <a:rPr lang="sl-SI" dirty="0"/>
              <a:t>daje upanje v pravičnejšo ureditev sveta po vojni,</a:t>
            </a:r>
          </a:p>
          <a:p>
            <a:pPr lvl="1"/>
            <a:r>
              <a:rPr lang="sl-SI" dirty="0"/>
              <a:t>postane temelj listine Organizacije združenih narodov.</a:t>
            </a:r>
          </a:p>
          <a:p>
            <a:endParaRPr lang="sl-SI" dirty="0"/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87F0BCF-5EFA-4B49-994E-C82D556193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56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65"/>
    </mc:Choice>
    <mc:Fallback>
      <p:transition spd="slow" advTm="12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1.6|30.7|8.7|27|44|37.6|5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41.8|36.6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7.3|15.6|3|4.6|3.8|5.1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309</Words>
  <Application>Microsoft Office PowerPoint</Application>
  <PresentationFormat>Širokozaslonsko</PresentationFormat>
  <Paragraphs>26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Officeova tema</vt:lpstr>
      <vt:lpstr>PowerPointova predstavitev</vt:lpstr>
      <vt:lpstr>Svetovna vojna</vt:lpstr>
      <vt:lpstr>PowerPointova predstavitev</vt:lpstr>
      <vt:lpstr>Pearl Harbor</vt:lpstr>
      <vt:lpstr>Atlantska listina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Andreja Marković</dc:creator>
  <cp:lastModifiedBy>Andreja Marković</cp:lastModifiedBy>
  <cp:revision>8</cp:revision>
  <dcterms:created xsi:type="dcterms:W3CDTF">2020-04-03T06:52:22Z</dcterms:created>
  <dcterms:modified xsi:type="dcterms:W3CDTF">2020-04-03T10:13:45Z</dcterms:modified>
</cp:coreProperties>
</file>