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301" r:id="rId3"/>
    <p:sldId id="292" r:id="rId4"/>
    <p:sldId id="258" r:id="rId5"/>
    <p:sldId id="263" r:id="rId6"/>
    <p:sldId id="264" r:id="rId7"/>
    <p:sldId id="280" r:id="rId8"/>
    <p:sldId id="281" r:id="rId9"/>
    <p:sldId id="287" r:id="rId10"/>
    <p:sldId id="266" r:id="rId11"/>
    <p:sldId id="267" r:id="rId12"/>
    <p:sldId id="265" r:id="rId13"/>
    <p:sldId id="269" r:id="rId14"/>
    <p:sldId id="283" r:id="rId15"/>
    <p:sldId id="291" r:id="rId16"/>
    <p:sldId id="285" r:id="rId17"/>
    <p:sldId id="256" r:id="rId18"/>
    <p:sldId id="295" r:id="rId19"/>
    <p:sldId id="286" r:id="rId20"/>
    <p:sldId id="299" r:id="rId21"/>
    <p:sldId id="288" r:id="rId22"/>
    <p:sldId id="293" r:id="rId23"/>
    <p:sldId id="272" r:id="rId2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4"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D908E76E-FCE9-4FA5-B377-527290498DE2}" type="datetimeFigureOut">
              <a:rPr lang="sl-SI" smtClean="0"/>
              <a:t>7. 04. 2020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2614827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908E76E-FCE9-4FA5-B377-527290498DE2}" type="datetimeFigureOut">
              <a:rPr lang="sl-SI" smtClean="0"/>
              <a:t>7. 04. 2020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1609334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908E76E-FCE9-4FA5-B377-527290498DE2}" type="datetimeFigureOut">
              <a:rPr lang="sl-SI" smtClean="0"/>
              <a:t>7. 04. 2020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2284250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Naslov, besedilo in izrezek">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Kliknite, če želite urediti slog naslova matrice</a:t>
            </a:r>
            <a:endParaRPr lang="sl-SI"/>
          </a:p>
        </p:txBody>
      </p:sp>
      <p:sp>
        <p:nvSpPr>
          <p:cNvPr id="3" name="Ograda besedila 2"/>
          <p:cNvSpPr>
            <a:spLocks noGrp="1"/>
          </p:cNvSpPr>
          <p:nvPr>
            <p:ph type="body" sz="half" idx="1"/>
          </p:nvPr>
        </p:nvSpPr>
        <p:spPr>
          <a:xfrm>
            <a:off x="609600" y="1600201"/>
            <a:ext cx="5384800" cy="4525963"/>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izrezkov 3"/>
          <p:cNvSpPr>
            <a:spLocks noGrp="1"/>
          </p:cNvSpPr>
          <p:nvPr>
            <p:ph type="clipArt" sz="half" idx="2"/>
          </p:nvPr>
        </p:nvSpPr>
        <p:spPr>
          <a:xfrm>
            <a:off x="6197600" y="1600201"/>
            <a:ext cx="5384800" cy="4525963"/>
          </a:xfrm>
        </p:spPr>
        <p:txBody>
          <a:bodyPr/>
          <a:lstStyle/>
          <a:p>
            <a:pPr lvl="0"/>
            <a:endParaRPr lang="sl-SI"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0908D556-88FA-4EED-A908-F7C10E57F7FA}" type="slidenum">
              <a:rPr lang="sl-SI" altLang="sl-SI"/>
              <a:pPr>
                <a:defRPr/>
              </a:pPr>
              <a:t>‹#›</a:t>
            </a:fld>
            <a:endParaRPr lang="sl-SI" altLang="sl-SI"/>
          </a:p>
        </p:txBody>
      </p:sp>
    </p:spTree>
    <p:extLst>
      <p:ext uri="{BB962C8B-B14F-4D97-AF65-F5344CB8AC3E}">
        <p14:creationId xmlns:p14="http://schemas.microsoft.com/office/powerpoint/2010/main" val="189753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D908E76E-FCE9-4FA5-B377-527290498DE2}" type="datetimeFigureOut">
              <a:rPr lang="sl-SI" smtClean="0"/>
              <a:t>7. 04. 2020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171808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D908E76E-FCE9-4FA5-B377-527290498DE2}" type="datetimeFigureOut">
              <a:rPr lang="sl-SI" smtClean="0"/>
              <a:t>7. 04. 2020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256757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D908E76E-FCE9-4FA5-B377-527290498DE2}" type="datetimeFigureOut">
              <a:rPr lang="sl-SI" smtClean="0"/>
              <a:t>7. 04. 2020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371713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D908E76E-FCE9-4FA5-B377-527290498DE2}" type="datetimeFigureOut">
              <a:rPr lang="sl-SI" smtClean="0"/>
              <a:t>7. 04. 2020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390639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D908E76E-FCE9-4FA5-B377-527290498DE2}" type="datetimeFigureOut">
              <a:rPr lang="sl-SI" smtClean="0"/>
              <a:t>7. 04. 2020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2715206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908E76E-FCE9-4FA5-B377-527290498DE2}" type="datetimeFigureOut">
              <a:rPr lang="sl-SI" smtClean="0"/>
              <a:t>7. 04. 2020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20445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908E76E-FCE9-4FA5-B377-527290498DE2}" type="datetimeFigureOut">
              <a:rPr lang="sl-SI" smtClean="0"/>
              <a:t>7. 04. 2020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94665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D908E76E-FCE9-4FA5-B377-527290498DE2}" type="datetimeFigureOut">
              <a:rPr lang="sl-SI" smtClean="0"/>
              <a:t>7. 04. 2020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3872AFE-FC25-4D06-8C80-2461037B67C0}" type="slidenum">
              <a:rPr lang="sl-SI" smtClean="0"/>
              <a:t>‹#›</a:t>
            </a:fld>
            <a:endParaRPr lang="sl-SI"/>
          </a:p>
        </p:txBody>
      </p:sp>
    </p:spTree>
    <p:extLst>
      <p:ext uri="{BB962C8B-B14F-4D97-AF65-F5344CB8AC3E}">
        <p14:creationId xmlns:p14="http://schemas.microsoft.com/office/powerpoint/2010/main" val="5907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8E76E-FCE9-4FA5-B377-527290498DE2}" type="datetimeFigureOut">
              <a:rPr lang="sl-SI" smtClean="0"/>
              <a:t>7. 04. 2020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72AFE-FC25-4D06-8C80-2461037B67C0}" type="slidenum">
              <a:rPr lang="sl-SI" smtClean="0"/>
              <a:t>‹#›</a:t>
            </a:fld>
            <a:endParaRPr lang="sl-SI"/>
          </a:p>
        </p:txBody>
      </p:sp>
    </p:spTree>
    <p:extLst>
      <p:ext uri="{BB962C8B-B14F-4D97-AF65-F5344CB8AC3E}">
        <p14:creationId xmlns:p14="http://schemas.microsoft.com/office/powerpoint/2010/main" val="317356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ja.reven@ossklm.si"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74073" y="1080655"/>
            <a:ext cx="10086109" cy="5638799"/>
          </a:xfrm>
        </p:spPr>
        <p:txBody>
          <a:bodyPr>
            <a:normAutofit fontScale="92500" lnSpcReduction="20000"/>
          </a:bodyPr>
          <a:lstStyle/>
          <a:p>
            <a:pPr algn="l">
              <a:spcAft>
                <a:spcPts val="1200"/>
              </a:spcAft>
            </a:pPr>
            <a:r>
              <a:rPr lang="sl-SI" sz="4000" b="1" dirty="0">
                <a:solidFill>
                  <a:srgbClr val="000000"/>
                </a:solidFill>
                <a:latin typeface="Calibri" panose="020F0502020204030204" pitchFamily="34" charset="0"/>
                <a:ea typeface="Calibri" panose="020F0502020204030204" pitchFamily="34" charset="0"/>
                <a:cs typeface="Calibri" panose="020F0502020204030204" pitchFamily="34" charset="0"/>
              </a:rPr>
              <a:t>S STRIPOM PROTI VIRUSU!</a:t>
            </a:r>
            <a:endParaRPr lang="sl-SI" dirty="0">
              <a:solidFill>
                <a:srgbClr val="000000"/>
              </a:solidFill>
              <a:latin typeface="Calibri" panose="020F0502020204030204" pitchFamily="34" charset="0"/>
              <a:ea typeface="Calibri" panose="020F0502020204030204" pitchFamily="34" charset="0"/>
            </a:endParaRPr>
          </a:p>
          <a:p>
            <a:pPr algn="l">
              <a:spcAft>
                <a:spcPts val="1200"/>
              </a:spcAft>
            </a:pPr>
            <a:r>
              <a:rPr lang="sl-SI" dirty="0">
                <a:solidFill>
                  <a:srgbClr val="000000"/>
                </a:solidFill>
                <a:latin typeface="Calibri" panose="020F0502020204030204" pitchFamily="34" charset="0"/>
                <a:ea typeface="Calibri" panose="020F0502020204030204" pitchFamily="34" charset="0"/>
                <a:cs typeface="Calibri" panose="020F0502020204030204" pitchFamily="34" charset="0"/>
              </a:rPr>
              <a:t>Tokrat imate nalogo izdelati strip za natečaj: S stripom proti virusu. Če želite, ga lahko pošljete na spodaj navedena naslova in se tako predstavite celi Sloveniji in si z ustvarjalnim navdihom in malo sreče prislužite nagrado.</a:t>
            </a:r>
            <a:endParaRPr lang="sl-SI" dirty="0">
              <a:solidFill>
                <a:srgbClr val="000000"/>
              </a:solidFill>
              <a:latin typeface="Calibri" panose="020F0502020204030204" pitchFamily="34" charset="0"/>
              <a:ea typeface="Calibri" panose="020F0502020204030204" pitchFamily="34" charset="0"/>
            </a:endParaRPr>
          </a:p>
          <a:p>
            <a:pPr algn="l">
              <a:spcAft>
                <a:spcPts val="1200"/>
              </a:spcAft>
            </a:pPr>
            <a:r>
              <a:rPr lang="sl-SI" dirty="0">
                <a:solidFill>
                  <a:srgbClr val="000000"/>
                </a:solidFill>
                <a:latin typeface="Calibri" panose="020F0502020204030204" pitchFamily="34" charset="0"/>
                <a:ea typeface="Calibri" panose="020F0502020204030204" pitchFamily="34" charset="0"/>
                <a:cs typeface="Calibri" panose="020F0502020204030204" pitchFamily="34" charset="0"/>
              </a:rPr>
              <a:t>Za vas je naloga obvezna. Strip pa lahko izdelajo tudi drugi (sestre, bratje, starši, skrbniki, dedki, babice, prijatelji, sosedje…) in ga pošljejo na ogled vsem. Naredi malo reklame in pošlji navodila še drugim. Saj je natečaj namenjen MLADIM po letih in po srcu.</a:t>
            </a:r>
            <a:endParaRPr lang="sl-SI" dirty="0">
              <a:solidFill>
                <a:srgbClr val="000000"/>
              </a:solidFill>
              <a:latin typeface="Calibri" panose="020F0502020204030204" pitchFamily="34" charset="0"/>
              <a:ea typeface="Calibri" panose="020F0502020204030204" pitchFamily="34" charset="0"/>
            </a:endParaRPr>
          </a:p>
          <a:p>
            <a:pPr algn="l">
              <a:lnSpc>
                <a:spcPct val="107000"/>
              </a:lnSpc>
              <a:spcAft>
                <a:spcPts val="1200"/>
              </a:spcAft>
            </a:pPr>
            <a:r>
              <a:rPr lang="sl-SI" dirty="0">
                <a:latin typeface="Calibri" panose="020F0502020204030204" pitchFamily="34" charset="0"/>
                <a:ea typeface="Calibri" panose="020F0502020204030204" pitchFamily="34" charset="0"/>
                <a:cs typeface="Calibri" panose="020F0502020204030204" pitchFamily="34" charset="0"/>
              </a:rPr>
              <a:t>Učenci tudi če stripa ne boste poslali na spodnja naslova ga obvezno pošljite meni na: </a:t>
            </a:r>
            <a:r>
              <a:rPr lang="sl-SI" dirty="0" err="1">
                <a:latin typeface="Calibri" panose="020F0502020204030204" pitchFamily="34" charset="0"/>
                <a:ea typeface="Calibri" panose="020F0502020204030204" pitchFamily="34" charset="0"/>
                <a:cs typeface="Calibri" panose="020F0502020204030204" pitchFamily="34" charset="0"/>
              </a:rPr>
              <a:t>Easistent</a:t>
            </a:r>
            <a:r>
              <a:rPr lang="sl-SI" dirty="0">
                <a:latin typeface="Calibri" panose="020F0502020204030204" pitchFamily="34" charset="0"/>
                <a:ea typeface="Calibri" panose="020F0502020204030204" pitchFamily="34" charset="0"/>
                <a:cs typeface="Calibri" panose="020F0502020204030204" pitchFamily="34" charset="0"/>
              </a:rPr>
              <a:t> – komunikacija ali na </a:t>
            </a:r>
            <a:r>
              <a:rPr lang="sl-SI"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maja.reven@ossklm.si</a:t>
            </a:r>
            <a:r>
              <a:rPr lang="sl-SI" dirty="0">
                <a:latin typeface="Calibri" panose="020F0502020204030204" pitchFamily="34" charset="0"/>
                <a:ea typeface="Calibri" panose="020F0502020204030204" pitchFamily="34" charset="0"/>
                <a:cs typeface="Calibri" panose="020F0502020204030204" pitchFamily="34" charset="0"/>
              </a:rPr>
              <a:t>. Vsak strip – fotografija naj bo shranjena pod imenom, priimkom in razredom učenca.</a:t>
            </a:r>
            <a:endParaRPr lang="sl-SI"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1200"/>
              </a:spcAft>
            </a:pPr>
            <a:r>
              <a:rPr lang="sl-SI" dirty="0">
                <a:latin typeface="Calibri" panose="020F0502020204030204" pitchFamily="34" charset="0"/>
                <a:ea typeface="Calibri" panose="020F0502020204030204" pitchFamily="34" charset="0"/>
                <a:cs typeface="Calibri" panose="020F0502020204030204" pitchFamily="34" charset="0"/>
              </a:rPr>
              <a:t>Lahko najprej naredite skico s svinčnikom – hiter načrt stripa in mi jo pošljete v pregled. Potem pa se lotite stripa</a:t>
            </a:r>
            <a:r>
              <a:rPr lang="sl-SI" dirty="0" smtClean="0">
                <a:latin typeface="Calibri" panose="020F0502020204030204" pitchFamily="34" charset="0"/>
                <a:ea typeface="Calibri" panose="020F0502020204030204" pitchFamily="34" charset="0"/>
                <a:cs typeface="Calibri" panose="020F0502020204030204" pitchFamily="34" charset="0"/>
              </a:rPr>
              <a:t>. </a:t>
            </a:r>
          </a:p>
          <a:p>
            <a:pPr algn="l">
              <a:lnSpc>
                <a:spcPct val="107000"/>
              </a:lnSpc>
              <a:spcAft>
                <a:spcPts val="1200"/>
              </a:spcAft>
            </a:pPr>
            <a:r>
              <a:rPr lang="sl-SI" dirty="0" smtClean="0">
                <a:latin typeface="Calibri" panose="020F0502020204030204" pitchFamily="34" charset="0"/>
                <a:cs typeface="Calibri" panose="020F0502020204030204" pitchFamily="34" charset="0"/>
              </a:rPr>
              <a:t>Najprej pa preberite navodila in do konca poglejte PP.</a:t>
            </a:r>
            <a:endParaRPr lang="sl-SI" dirty="0"/>
          </a:p>
        </p:txBody>
      </p:sp>
      <p:pic>
        <p:nvPicPr>
          <p:cNvPr id="4" name="Slika 3"/>
          <p:cNvPicPr>
            <a:picLocks noChangeAspect="1"/>
          </p:cNvPicPr>
          <p:nvPr/>
        </p:nvPicPr>
        <p:blipFill>
          <a:blip r:embed="rId3"/>
          <a:stretch>
            <a:fillRect/>
          </a:stretch>
        </p:blipFill>
        <p:spPr>
          <a:xfrm>
            <a:off x="6906298" y="0"/>
            <a:ext cx="4419983" cy="1548518"/>
          </a:xfrm>
          <a:prstGeom prst="rect">
            <a:avLst/>
          </a:prstGeom>
        </p:spPr>
      </p:pic>
    </p:spTree>
    <p:extLst>
      <p:ext uri="{BB962C8B-B14F-4D97-AF65-F5344CB8AC3E}">
        <p14:creationId xmlns:p14="http://schemas.microsoft.com/office/powerpoint/2010/main" val="3712537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59377" y="336459"/>
            <a:ext cx="10515600" cy="2597293"/>
          </a:xfrm>
        </p:spPr>
        <p:txBody>
          <a:bodyPr>
            <a:normAutofit/>
          </a:bodyPr>
          <a:lstStyle/>
          <a:p>
            <a:pPr marL="0" indent="0">
              <a:buNone/>
            </a:pPr>
            <a:r>
              <a:rPr lang="sl-SI" sz="2400" dirty="0"/>
              <a:t>Zelo pomembno je tudi besedilo, ki pojasnjuje dogajanje ali posreduje govor likov. Dialoge vpisuje risar v oblačke, ki izhajajo iz ust govornikov. Iz </a:t>
            </a:r>
            <a:r>
              <a:rPr lang="sl-SI" sz="2400" b="1" dirty="0">
                <a:solidFill>
                  <a:srgbClr val="FF6600"/>
                </a:solidFill>
              </a:rPr>
              <a:t>oblike </a:t>
            </a:r>
            <a:r>
              <a:rPr lang="sl-SI" sz="2400" b="1" dirty="0" smtClean="0">
                <a:solidFill>
                  <a:srgbClr val="FF6600"/>
                </a:solidFill>
              </a:rPr>
              <a:t>oblačka </a:t>
            </a:r>
            <a:r>
              <a:rPr lang="sl-SI" sz="2400" dirty="0"/>
              <a:t>izvemo, ali oseba govori naglas ali pa samo razmišlja. Zelo pomembna je tudi </a:t>
            </a:r>
            <a:r>
              <a:rPr lang="sl-SI" sz="2400" b="1" dirty="0">
                <a:solidFill>
                  <a:srgbClr val="FF6600"/>
                </a:solidFill>
              </a:rPr>
              <a:t>oblika črk</a:t>
            </a:r>
            <a:r>
              <a:rPr lang="sl-SI" sz="2400" dirty="0">
                <a:solidFill>
                  <a:srgbClr val="FF6600"/>
                </a:solidFill>
              </a:rPr>
              <a:t>.</a:t>
            </a:r>
          </a:p>
          <a:p>
            <a:pPr marL="0" indent="0">
              <a:buNone/>
            </a:pPr>
            <a:r>
              <a:rPr lang="sl-SI" sz="2400" dirty="0"/>
              <a:t>Z njimi lahko izrazimo občutke in misli. Besedilo je skrčeno do najmanjše mogoče mere in sporoča le tisto, česar bralec ne prepozna že z risbe same. </a:t>
            </a:r>
          </a:p>
        </p:txBody>
      </p:sp>
      <p:pic>
        <p:nvPicPr>
          <p:cNvPr id="6" name="Slika 5"/>
          <p:cNvPicPr>
            <a:picLocks noChangeAspect="1"/>
          </p:cNvPicPr>
          <p:nvPr/>
        </p:nvPicPr>
        <p:blipFill>
          <a:blip r:embed="rId2"/>
          <a:stretch>
            <a:fillRect/>
          </a:stretch>
        </p:blipFill>
        <p:spPr>
          <a:xfrm>
            <a:off x="6270355" y="2933752"/>
            <a:ext cx="4446902" cy="3671810"/>
          </a:xfrm>
          <a:prstGeom prst="rect">
            <a:avLst/>
          </a:prstGeom>
        </p:spPr>
      </p:pic>
      <p:pic>
        <p:nvPicPr>
          <p:cNvPr id="2" name="Slika 1"/>
          <p:cNvPicPr>
            <a:picLocks noChangeAspect="1"/>
          </p:cNvPicPr>
          <p:nvPr/>
        </p:nvPicPr>
        <p:blipFill>
          <a:blip r:embed="rId3"/>
          <a:stretch>
            <a:fillRect/>
          </a:stretch>
        </p:blipFill>
        <p:spPr>
          <a:xfrm>
            <a:off x="2137211" y="2719988"/>
            <a:ext cx="3570862" cy="3733174"/>
          </a:xfrm>
          <a:prstGeom prst="rect">
            <a:avLst/>
          </a:prstGeom>
        </p:spPr>
      </p:pic>
    </p:spTree>
    <p:extLst>
      <p:ext uri="{BB962C8B-B14F-4D97-AF65-F5344CB8AC3E}">
        <p14:creationId xmlns:p14="http://schemas.microsoft.com/office/powerpoint/2010/main" val="2320000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11182" y="177495"/>
            <a:ext cx="7853526" cy="5319757"/>
          </a:xfrm>
        </p:spPr>
        <p:txBody>
          <a:bodyPr>
            <a:normAutofit/>
          </a:bodyPr>
          <a:lstStyle/>
          <a:p>
            <a:pPr marL="0" indent="0">
              <a:buNone/>
            </a:pPr>
            <a:r>
              <a:rPr lang="sl-SI" sz="2400" b="1" dirty="0">
                <a:solidFill>
                  <a:srgbClr val="FF6600"/>
                </a:solidFill>
              </a:rPr>
              <a:t>Znaki ali simboli</a:t>
            </a:r>
            <a:r>
              <a:rPr lang="sl-SI" sz="2400" dirty="0"/>
              <a:t> lahko besedilo nadomestijo, tako na </a:t>
            </a:r>
            <a:r>
              <a:rPr lang="sl-SI" sz="2400" dirty="0" smtClean="0"/>
              <a:t>primer:</a:t>
            </a:r>
          </a:p>
          <a:p>
            <a:pPr marL="0" indent="0">
              <a:buNone/>
            </a:pPr>
            <a:r>
              <a:rPr lang="sl-SI" sz="2400" dirty="0" smtClean="0"/>
              <a:t>vprašaj </a:t>
            </a:r>
            <a:r>
              <a:rPr lang="sl-SI" sz="2400" dirty="0"/>
              <a:t>pomeni zadrego ali </a:t>
            </a:r>
            <a:r>
              <a:rPr lang="sl-SI" sz="2400" dirty="0" smtClean="0"/>
              <a:t>osuplost,</a:t>
            </a:r>
          </a:p>
          <a:p>
            <a:pPr marL="0" indent="0">
              <a:buNone/>
            </a:pPr>
            <a:r>
              <a:rPr lang="sl-SI" sz="2400" dirty="0" smtClean="0"/>
              <a:t>žarnica </a:t>
            </a:r>
            <a:r>
              <a:rPr lang="sl-SI" sz="2400" dirty="0"/>
              <a:t>idejo</a:t>
            </a:r>
            <a:r>
              <a:rPr lang="sl-SI" sz="2400" dirty="0" smtClean="0"/>
              <a:t>,</a:t>
            </a:r>
          </a:p>
          <a:p>
            <a:pPr marL="0" indent="0">
              <a:buNone/>
            </a:pPr>
            <a:r>
              <a:rPr lang="sl-SI" sz="2400" dirty="0" smtClean="0"/>
              <a:t>žaga </a:t>
            </a:r>
            <a:r>
              <a:rPr lang="sl-SI" sz="2400" dirty="0"/>
              <a:t>smrčanje</a:t>
            </a:r>
            <a:r>
              <a:rPr lang="sl-SI" sz="2400" dirty="0" smtClean="0"/>
              <a:t>,</a:t>
            </a:r>
          </a:p>
          <a:p>
            <a:pPr marL="0" indent="0">
              <a:buNone/>
            </a:pPr>
            <a:r>
              <a:rPr lang="sl-SI" sz="2400" dirty="0" smtClean="0"/>
              <a:t>nazobčani </a:t>
            </a:r>
            <a:r>
              <a:rPr lang="sl-SI" sz="2400" dirty="0"/>
              <a:t>robovi oblačka pomenijo krik itd.</a:t>
            </a:r>
          </a:p>
          <a:p>
            <a:pPr marL="0" indent="0">
              <a:buNone/>
            </a:pPr>
            <a:r>
              <a:rPr lang="sl-SI" sz="2400" dirty="0" smtClean="0"/>
              <a:t>Risar </a:t>
            </a:r>
            <a:r>
              <a:rPr lang="sl-SI" sz="2400" dirty="0"/>
              <a:t>ponazori tudi </a:t>
            </a:r>
            <a:r>
              <a:rPr lang="sl-SI" sz="2400" b="1" dirty="0">
                <a:solidFill>
                  <a:srgbClr val="FF6600"/>
                </a:solidFill>
              </a:rPr>
              <a:t>gibanje</a:t>
            </a:r>
            <a:r>
              <a:rPr lang="sl-SI" sz="2400" dirty="0"/>
              <a:t> </a:t>
            </a:r>
            <a:r>
              <a:rPr lang="sl-SI" sz="2400" dirty="0" smtClean="0"/>
              <a:t>– za </a:t>
            </a:r>
            <a:r>
              <a:rPr lang="sl-SI" sz="2400" dirty="0"/>
              <a:t>hitro </a:t>
            </a:r>
          </a:p>
          <a:p>
            <a:pPr marL="0" indent="0">
              <a:buNone/>
            </a:pPr>
            <a:r>
              <a:rPr lang="es-ES" sz="2400" dirty="0"/>
              <a:t>premikajočo se figuro se podijo oblački </a:t>
            </a:r>
          </a:p>
          <a:p>
            <a:pPr marL="0" indent="0">
              <a:buNone/>
            </a:pPr>
            <a:r>
              <a:rPr lang="pl-PL" sz="2400" dirty="0"/>
              <a:t>prahu ali pa za njo ostane zgolj črta …</a:t>
            </a:r>
            <a:endParaRPr lang="sl-SI" sz="2400" dirty="0"/>
          </a:p>
        </p:txBody>
      </p:sp>
      <p:pic>
        <p:nvPicPr>
          <p:cNvPr id="5" name="Slika 4"/>
          <p:cNvPicPr>
            <a:picLocks noChangeAspect="1"/>
          </p:cNvPicPr>
          <p:nvPr/>
        </p:nvPicPr>
        <p:blipFill>
          <a:blip r:embed="rId2"/>
          <a:stretch>
            <a:fillRect/>
          </a:stretch>
        </p:blipFill>
        <p:spPr>
          <a:xfrm>
            <a:off x="5489551" y="3630352"/>
            <a:ext cx="2447925" cy="1866900"/>
          </a:xfrm>
          <a:prstGeom prst="rect">
            <a:avLst/>
          </a:prstGeom>
        </p:spPr>
      </p:pic>
      <p:pic>
        <p:nvPicPr>
          <p:cNvPr id="7" name="Slika 6"/>
          <p:cNvPicPr>
            <a:picLocks noChangeAspect="1"/>
          </p:cNvPicPr>
          <p:nvPr/>
        </p:nvPicPr>
        <p:blipFill>
          <a:blip r:embed="rId3"/>
          <a:stretch>
            <a:fillRect/>
          </a:stretch>
        </p:blipFill>
        <p:spPr>
          <a:xfrm>
            <a:off x="1103479" y="4074019"/>
            <a:ext cx="2423246" cy="2396762"/>
          </a:xfrm>
          <a:prstGeom prst="rect">
            <a:avLst/>
          </a:prstGeom>
        </p:spPr>
      </p:pic>
      <p:pic>
        <p:nvPicPr>
          <p:cNvPr id="8" name="Slika 7"/>
          <p:cNvPicPr>
            <a:picLocks noChangeAspect="1"/>
          </p:cNvPicPr>
          <p:nvPr/>
        </p:nvPicPr>
        <p:blipFill rotWithShape="1">
          <a:blip r:embed="rId4"/>
          <a:srcRect l="5263" r="11842"/>
          <a:stretch/>
        </p:blipFill>
        <p:spPr>
          <a:xfrm>
            <a:off x="8235929" y="3835194"/>
            <a:ext cx="2913017" cy="2635587"/>
          </a:xfrm>
          <a:prstGeom prst="rect">
            <a:avLst/>
          </a:prstGeom>
        </p:spPr>
      </p:pic>
    </p:spTree>
    <p:extLst>
      <p:ext uri="{BB962C8B-B14F-4D97-AF65-F5344CB8AC3E}">
        <p14:creationId xmlns:p14="http://schemas.microsoft.com/office/powerpoint/2010/main" val="2410185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11628" y="388711"/>
            <a:ext cx="5745482" cy="5567952"/>
          </a:xfrm>
        </p:spPr>
        <p:txBody>
          <a:bodyPr>
            <a:normAutofit/>
          </a:bodyPr>
          <a:lstStyle/>
          <a:p>
            <a:pPr marL="0" indent="0">
              <a:buNone/>
            </a:pPr>
            <a:r>
              <a:rPr lang="sl-SI" dirty="0"/>
              <a:t>Za bralca stripa morajo biti </a:t>
            </a:r>
            <a:r>
              <a:rPr lang="sl-SI" b="1" dirty="0">
                <a:solidFill>
                  <a:srgbClr val="FF6600"/>
                </a:solidFill>
              </a:rPr>
              <a:t>osebe</a:t>
            </a:r>
            <a:r>
              <a:rPr lang="sl-SI" dirty="0"/>
              <a:t>, ki v njem nastopajo, </a:t>
            </a:r>
            <a:r>
              <a:rPr lang="sl-SI" b="1" dirty="0">
                <a:solidFill>
                  <a:srgbClr val="FF6600"/>
                </a:solidFill>
              </a:rPr>
              <a:t>zlahka prepoznavne</a:t>
            </a:r>
            <a:r>
              <a:rPr lang="sl-SI" dirty="0"/>
              <a:t>, zato jih risar označi tako, da so vedno enako oblečene, imajo vedno enake pričeske, klobuke, očala itn.</a:t>
            </a:r>
          </a:p>
        </p:txBody>
      </p:sp>
      <p:pic>
        <p:nvPicPr>
          <p:cNvPr id="5" name="Slika 4"/>
          <p:cNvPicPr>
            <a:picLocks noChangeAspect="1"/>
          </p:cNvPicPr>
          <p:nvPr/>
        </p:nvPicPr>
        <p:blipFill>
          <a:blip r:embed="rId2"/>
          <a:stretch>
            <a:fillRect/>
          </a:stretch>
        </p:blipFill>
        <p:spPr>
          <a:xfrm>
            <a:off x="7093132" y="205831"/>
            <a:ext cx="4511271" cy="6242631"/>
          </a:xfrm>
          <a:prstGeom prst="rect">
            <a:avLst/>
          </a:prstGeom>
        </p:spPr>
      </p:pic>
    </p:spTree>
    <p:extLst>
      <p:ext uri="{BB962C8B-B14F-4D97-AF65-F5344CB8AC3E}">
        <p14:creationId xmlns:p14="http://schemas.microsoft.com/office/powerpoint/2010/main" val="2208446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65908" y="653285"/>
            <a:ext cx="9954492" cy="1602370"/>
          </a:xfrm>
        </p:spPr>
        <p:txBody>
          <a:bodyPr>
            <a:normAutofit fontScale="90000"/>
          </a:bodyPr>
          <a:lstStyle/>
          <a:p>
            <a:r>
              <a:rPr lang="sl-SI" sz="4000" b="1" dirty="0" smtClean="0">
                <a:solidFill>
                  <a:srgbClr val="008000"/>
                </a:solidFill>
              </a:rPr>
              <a:t>Strip na slovenskem</a:t>
            </a:r>
            <a:br>
              <a:rPr lang="sl-SI" sz="4000" b="1" dirty="0" smtClean="0">
                <a:solidFill>
                  <a:srgbClr val="008000"/>
                </a:solidFill>
              </a:rPr>
            </a:br>
            <a:r>
              <a:rPr lang="sl-SI" sz="1100" b="1" dirty="0" smtClean="0">
                <a:solidFill>
                  <a:srgbClr val="008000"/>
                </a:solidFill>
              </a:rPr>
              <a:t/>
            </a:r>
            <a:br>
              <a:rPr lang="sl-SI" sz="1100" b="1" dirty="0" smtClean="0">
                <a:solidFill>
                  <a:srgbClr val="008000"/>
                </a:solidFill>
              </a:rPr>
            </a:br>
            <a:r>
              <a:rPr lang="sl-SI" sz="2700" dirty="0" smtClean="0">
                <a:solidFill>
                  <a:srgbClr val="008000"/>
                </a:solidFill>
              </a:rPr>
              <a:t>Začetnik slovenskega stripa je bil </a:t>
            </a:r>
            <a:r>
              <a:rPr lang="pl-PL" sz="2700" dirty="0" smtClean="0">
                <a:solidFill>
                  <a:srgbClr val="008000"/>
                </a:solidFill>
              </a:rPr>
              <a:t>Milko Bambič s stripom Bu-Ci-Bu </a:t>
            </a:r>
            <a:r>
              <a:rPr lang="sl-SI" sz="2700" dirty="0" smtClean="0">
                <a:solidFill>
                  <a:srgbClr val="008000"/>
                </a:solidFill>
              </a:rPr>
              <a:t>iz leta 1927.</a:t>
            </a:r>
            <a:br>
              <a:rPr lang="sl-SI" sz="2700" dirty="0" smtClean="0">
                <a:solidFill>
                  <a:srgbClr val="008000"/>
                </a:solidFill>
              </a:rPr>
            </a:br>
            <a:endParaRPr lang="sl-SI" sz="2700" b="1" dirty="0">
              <a:solidFill>
                <a:srgbClr val="008000"/>
              </a:solidFill>
            </a:endParaRPr>
          </a:p>
        </p:txBody>
      </p:sp>
      <p:pic>
        <p:nvPicPr>
          <p:cNvPr id="3" name="Slika 2"/>
          <p:cNvPicPr>
            <a:picLocks noChangeAspect="1"/>
          </p:cNvPicPr>
          <p:nvPr/>
        </p:nvPicPr>
        <p:blipFill rotWithShape="1">
          <a:blip r:embed="rId2"/>
          <a:srcRect l="32464" t="11160" r="33803" b="58588"/>
          <a:stretch/>
        </p:blipFill>
        <p:spPr>
          <a:xfrm>
            <a:off x="2986051" y="2652006"/>
            <a:ext cx="5915297" cy="2982465"/>
          </a:xfrm>
          <a:prstGeom prst="rect">
            <a:avLst/>
          </a:prstGeom>
        </p:spPr>
      </p:pic>
    </p:spTree>
    <p:extLst>
      <p:ext uri="{BB962C8B-B14F-4D97-AF65-F5344CB8AC3E}">
        <p14:creationId xmlns:p14="http://schemas.microsoft.com/office/powerpoint/2010/main" val="2168126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94955" y="431073"/>
            <a:ext cx="3054531" cy="3030583"/>
          </a:xfrm>
        </p:spPr>
        <p:txBody>
          <a:bodyPr>
            <a:normAutofit/>
          </a:bodyPr>
          <a:lstStyle/>
          <a:p>
            <a:r>
              <a:rPr lang="sl-SI" sz="3600" b="1" dirty="0" smtClean="0">
                <a:solidFill>
                  <a:srgbClr val="008000"/>
                </a:solidFill>
                <a:latin typeface="+mn-lt"/>
              </a:rPr>
              <a:t>Marjan Manček,</a:t>
            </a:r>
            <a:br>
              <a:rPr lang="sl-SI" sz="3600" b="1" dirty="0" smtClean="0">
                <a:solidFill>
                  <a:srgbClr val="008000"/>
                </a:solidFill>
                <a:latin typeface="+mn-lt"/>
              </a:rPr>
            </a:br>
            <a:r>
              <a:rPr lang="sl-SI" sz="2400" dirty="0" smtClean="0">
                <a:latin typeface="+mn-lt"/>
              </a:rPr>
              <a:t/>
            </a:r>
            <a:br>
              <a:rPr lang="sl-SI" sz="2400" dirty="0" smtClean="0">
                <a:latin typeface="+mn-lt"/>
              </a:rPr>
            </a:br>
            <a:r>
              <a:rPr lang="sl-SI" sz="2400" dirty="0" smtClean="0">
                <a:latin typeface="+mn-lt"/>
              </a:rPr>
              <a:t>Hribci, 1984</a:t>
            </a:r>
            <a:br>
              <a:rPr lang="sl-SI" sz="2400" dirty="0" smtClean="0">
                <a:latin typeface="+mn-lt"/>
              </a:rPr>
            </a:br>
            <a:r>
              <a:rPr lang="sl-SI" sz="2400" dirty="0">
                <a:latin typeface="+mn-lt"/>
              </a:rPr>
              <a:t/>
            </a:r>
            <a:br>
              <a:rPr lang="sl-SI" sz="2400" dirty="0">
                <a:latin typeface="+mn-lt"/>
              </a:rPr>
            </a:br>
            <a:r>
              <a:rPr lang="sl-SI" sz="2400" dirty="0" smtClean="0">
                <a:latin typeface="+mn-lt"/>
              </a:rPr>
              <a:t/>
            </a:r>
            <a:br>
              <a:rPr lang="sl-SI" sz="2400" dirty="0" smtClean="0">
                <a:latin typeface="+mn-lt"/>
              </a:rPr>
            </a:br>
            <a:endParaRPr lang="sl-SI" sz="2700" dirty="0">
              <a:latin typeface="+mn-lt"/>
            </a:endParaRPr>
          </a:p>
        </p:txBody>
      </p:sp>
      <p:pic>
        <p:nvPicPr>
          <p:cNvPr id="6" name="Označba mesta vsebine 5"/>
          <p:cNvPicPr>
            <a:picLocks noGrp="1" noChangeAspect="1"/>
          </p:cNvPicPr>
          <p:nvPr>
            <p:ph idx="1"/>
          </p:nvPr>
        </p:nvPicPr>
        <p:blipFill rotWithShape="1">
          <a:blip r:embed="rId2"/>
          <a:srcRect l="33095" t="16026" r="33568" b="7525"/>
          <a:stretch/>
        </p:blipFill>
        <p:spPr>
          <a:xfrm>
            <a:off x="5238211" y="418011"/>
            <a:ext cx="4924697" cy="6349610"/>
          </a:xfrm>
          <a:prstGeom prst="rect">
            <a:avLst/>
          </a:prstGeom>
        </p:spPr>
      </p:pic>
    </p:spTree>
    <p:extLst>
      <p:ext uri="{BB962C8B-B14F-4D97-AF65-F5344CB8AC3E}">
        <p14:creationId xmlns:p14="http://schemas.microsoft.com/office/powerpoint/2010/main" val="4627358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4063" y="299810"/>
            <a:ext cx="3864829" cy="6295861"/>
          </a:xfrm>
        </p:spPr>
        <p:txBody>
          <a:bodyPr>
            <a:noAutofit/>
          </a:bodyPr>
          <a:lstStyle/>
          <a:p>
            <a:r>
              <a:rPr lang="sl-SI" sz="2400" dirty="0" smtClean="0">
                <a:latin typeface="+mn-lt"/>
              </a:rPr>
              <a:t>Prva </a:t>
            </a:r>
            <a:r>
              <a:rPr lang="sl-SI" sz="2400" dirty="0">
                <a:latin typeface="+mn-lt"/>
              </a:rPr>
              <a:t>slovenska revija, posvečena samo stripom, je bila Zvitorepec (1966–73) avtorja </a:t>
            </a:r>
            <a:r>
              <a:rPr lang="sl-SI" sz="3200" b="1" dirty="0">
                <a:solidFill>
                  <a:srgbClr val="008000"/>
                </a:solidFill>
                <a:latin typeface="+mn-lt"/>
              </a:rPr>
              <a:t>Miki Mustra</a:t>
            </a:r>
            <a:r>
              <a:rPr lang="sl-SI" sz="3200" dirty="0">
                <a:solidFill>
                  <a:srgbClr val="222222"/>
                </a:solidFill>
                <a:latin typeface="+mn-lt"/>
              </a:rPr>
              <a:t> </a:t>
            </a:r>
            <a:r>
              <a:rPr lang="sl-SI" sz="2400" dirty="0">
                <a:solidFill>
                  <a:srgbClr val="222222"/>
                </a:solidFill>
                <a:latin typeface="+mn-lt"/>
              </a:rPr>
              <a:t>(uradno Nikolaj Muster)</a:t>
            </a:r>
            <a:r>
              <a:rPr lang="sl-SI" sz="2400" dirty="0">
                <a:latin typeface="+mn-lt"/>
              </a:rPr>
              <a:t/>
            </a:r>
            <a:br>
              <a:rPr lang="sl-SI" sz="2400" dirty="0">
                <a:latin typeface="+mn-lt"/>
              </a:rPr>
            </a:br>
            <a:r>
              <a:rPr lang="sl-SI" sz="2400" dirty="0" smtClean="0">
                <a:latin typeface="+mn-lt"/>
              </a:rPr>
              <a:t/>
            </a:r>
            <a:br>
              <a:rPr lang="sl-SI" sz="2400" dirty="0" smtClean="0">
                <a:latin typeface="+mn-lt"/>
              </a:rPr>
            </a:br>
            <a:r>
              <a:rPr lang="sl-SI" sz="2400" dirty="0" smtClean="0"/>
              <a:t/>
            </a:r>
            <a:br>
              <a:rPr lang="sl-SI" sz="2400" dirty="0" smtClean="0"/>
            </a:br>
            <a:r>
              <a:rPr lang="sl-SI" sz="2400" dirty="0">
                <a:latin typeface="+mn-lt"/>
              </a:rPr>
              <a:t>Že leta 1971 je legendarni Miki Muster mlade bralce ekološko osveščal s pustolovščino Skok v prihodnost, na katero je poslal svoje stripovske junake. Zvitorepec, </a:t>
            </a:r>
            <a:r>
              <a:rPr lang="sl-SI" sz="2400" dirty="0" err="1">
                <a:latin typeface="+mn-lt"/>
              </a:rPr>
              <a:t>Trdonja</a:t>
            </a:r>
            <a:r>
              <a:rPr lang="sl-SI" sz="2400" dirty="0">
                <a:latin typeface="+mn-lt"/>
              </a:rPr>
              <a:t> in Lakotnik potujejo pol stoletja v prihodnost, v našo dobo, leto 2020, v katerem ljudje nosijo maske, četudi ne zavoljo virusa.</a:t>
            </a:r>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12" y="97536"/>
            <a:ext cx="5827776" cy="6760464"/>
          </a:xfrm>
          <a:prstGeom prst="rect">
            <a:avLst/>
          </a:prstGeom>
        </p:spPr>
      </p:pic>
    </p:spTree>
    <p:extLst>
      <p:ext uri="{BB962C8B-B14F-4D97-AF65-F5344CB8AC3E}">
        <p14:creationId xmlns:p14="http://schemas.microsoft.com/office/powerpoint/2010/main" val="1229934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9268" y="339000"/>
            <a:ext cx="3814354" cy="2743834"/>
          </a:xfrm>
        </p:spPr>
        <p:txBody>
          <a:bodyPr>
            <a:normAutofit/>
          </a:bodyPr>
          <a:lstStyle/>
          <a:p>
            <a:r>
              <a:rPr lang="sl-SI" sz="3200" b="1" dirty="0" smtClean="0">
                <a:solidFill>
                  <a:srgbClr val="008000"/>
                </a:solidFill>
                <a:latin typeface="+mn-lt"/>
              </a:rPr>
              <a:t>Jelka Godec Schmidt,</a:t>
            </a:r>
            <a:br>
              <a:rPr lang="sl-SI" sz="3200" b="1" dirty="0" smtClean="0">
                <a:solidFill>
                  <a:srgbClr val="008000"/>
                </a:solidFill>
                <a:latin typeface="+mn-lt"/>
              </a:rPr>
            </a:br>
            <a:r>
              <a:rPr lang="sl-SI" sz="2700" dirty="0">
                <a:latin typeface="+mn-lt"/>
              </a:rPr>
              <a:t/>
            </a:r>
            <a:br>
              <a:rPr lang="sl-SI" sz="2700" dirty="0">
                <a:latin typeface="+mn-lt"/>
              </a:rPr>
            </a:br>
            <a:r>
              <a:rPr lang="sl-SI" sz="2400" dirty="0" smtClean="0">
                <a:latin typeface="+mn-lt"/>
              </a:rPr>
              <a:t>Vrtec pri veseli kravi, 2011</a:t>
            </a:r>
            <a:endParaRPr lang="sl-SI" sz="2400" dirty="0">
              <a:latin typeface="+mn-lt"/>
            </a:endParaRPr>
          </a:p>
        </p:txBody>
      </p:sp>
      <p:pic>
        <p:nvPicPr>
          <p:cNvPr id="4" name="Označba mesta vsebine 3"/>
          <p:cNvPicPr>
            <a:picLocks noGrp="1" noChangeAspect="1"/>
          </p:cNvPicPr>
          <p:nvPr>
            <p:ph idx="1"/>
          </p:nvPr>
        </p:nvPicPr>
        <p:blipFill>
          <a:blip r:embed="rId2"/>
          <a:stretch>
            <a:fillRect/>
          </a:stretch>
        </p:blipFill>
        <p:spPr>
          <a:xfrm>
            <a:off x="5512528" y="106220"/>
            <a:ext cx="4807130" cy="6603201"/>
          </a:xfrm>
          <a:prstGeom prst="rect">
            <a:avLst/>
          </a:prstGeom>
        </p:spPr>
      </p:pic>
    </p:spTree>
    <p:extLst>
      <p:ext uri="{BB962C8B-B14F-4D97-AF65-F5344CB8AC3E}">
        <p14:creationId xmlns:p14="http://schemas.microsoft.com/office/powerpoint/2010/main" val="3349478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91818" y="278121"/>
            <a:ext cx="3906224" cy="1430758"/>
          </a:xfrm>
        </p:spPr>
        <p:txBody>
          <a:bodyPr>
            <a:noAutofit/>
          </a:bodyPr>
          <a:lstStyle/>
          <a:p>
            <a:pPr algn="l"/>
            <a:r>
              <a:rPr lang="sl-SI" sz="3200" b="1" dirty="0" smtClean="0">
                <a:solidFill>
                  <a:srgbClr val="008000"/>
                </a:solidFill>
                <a:latin typeface="+mn-lt"/>
              </a:rPr>
              <a:t>Ivan </a:t>
            </a:r>
            <a:r>
              <a:rPr lang="sl-SI" sz="3200" b="1" dirty="0" err="1" smtClean="0">
                <a:solidFill>
                  <a:srgbClr val="008000"/>
                </a:solidFill>
                <a:latin typeface="+mn-lt"/>
              </a:rPr>
              <a:t>Mitrervski</a:t>
            </a:r>
            <a:r>
              <a:rPr lang="sl-SI" sz="3200" b="1" dirty="0" smtClean="0">
                <a:solidFill>
                  <a:srgbClr val="008000"/>
                </a:solidFill>
                <a:latin typeface="+mn-lt"/>
              </a:rPr>
              <a:t>:</a:t>
            </a:r>
            <a:br>
              <a:rPr lang="sl-SI" sz="3200" b="1" dirty="0" smtClean="0">
                <a:solidFill>
                  <a:srgbClr val="008000"/>
                </a:solidFill>
                <a:latin typeface="+mn-lt"/>
              </a:rPr>
            </a:br>
            <a:r>
              <a:rPr lang="sl-SI" sz="2400" dirty="0" smtClean="0">
                <a:solidFill>
                  <a:srgbClr val="232323"/>
                </a:solidFill>
              </a:rPr>
              <a:t>S</a:t>
            </a:r>
            <a:r>
              <a:rPr lang="nl-NL" sz="2400" dirty="0">
                <a:solidFill>
                  <a:srgbClr val="232323"/>
                </a:solidFill>
              </a:rPr>
              <a:t>trip je “in” in prav je tako</a:t>
            </a:r>
            <a:br>
              <a:rPr lang="nl-NL" sz="2400" dirty="0">
                <a:solidFill>
                  <a:srgbClr val="232323"/>
                </a:solidFill>
              </a:rPr>
            </a:br>
            <a:endParaRPr lang="sl-SI" sz="2400" dirty="0">
              <a:latin typeface="+mn-lt"/>
            </a:endParaRPr>
          </a:p>
        </p:txBody>
      </p:sp>
      <p:pic>
        <p:nvPicPr>
          <p:cNvPr id="1026" name="Picture 2" descr="https://www.modre-novice.si/wp-content/uploads/2016/09/Strip-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4" b="1367"/>
          <a:stretch/>
        </p:blipFill>
        <p:spPr bwMode="auto">
          <a:xfrm>
            <a:off x="5279105" y="221905"/>
            <a:ext cx="4637317" cy="663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63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9823" y="179298"/>
            <a:ext cx="4582886" cy="1545000"/>
          </a:xfrm>
        </p:spPr>
        <p:txBody>
          <a:bodyPr>
            <a:normAutofit/>
          </a:bodyPr>
          <a:lstStyle/>
          <a:p>
            <a:r>
              <a:rPr lang="sl-SI" sz="3200" b="1" dirty="0">
                <a:solidFill>
                  <a:srgbClr val="008000"/>
                </a:solidFill>
                <a:latin typeface="Arial" panose="020B0604020202020204" pitchFamily="34" charset="0"/>
              </a:rPr>
              <a:t>Kaja </a:t>
            </a:r>
            <a:r>
              <a:rPr lang="sl-SI" sz="3200" b="1" dirty="0" smtClean="0">
                <a:solidFill>
                  <a:srgbClr val="008000"/>
                </a:solidFill>
                <a:latin typeface="Arial" panose="020B0604020202020204" pitchFamily="34" charset="0"/>
              </a:rPr>
              <a:t>Avberšek</a:t>
            </a:r>
            <a:r>
              <a:rPr lang="sl-SI" sz="2400" dirty="0" smtClean="0">
                <a:solidFill>
                  <a:srgbClr val="0A0A0A"/>
                </a:solidFill>
                <a:latin typeface="Arial" panose="020B0604020202020204" pitchFamily="34" charset="0"/>
              </a:rPr>
              <a:t> </a:t>
            </a:r>
            <a:endParaRPr lang="sl-SI" sz="2400" dirty="0"/>
          </a:p>
        </p:txBody>
      </p:sp>
      <p:pic>
        <p:nvPicPr>
          <p:cNvPr id="10" name="Slika 9"/>
          <p:cNvPicPr preferRelativeResize="0">
            <a:picLocks noChangeAspect="1"/>
          </p:cNvPicPr>
          <p:nvPr/>
        </p:nvPicPr>
        <p:blipFill>
          <a:blip r:embed="rId2"/>
          <a:stretch>
            <a:fillRect/>
          </a:stretch>
        </p:blipFill>
        <p:spPr>
          <a:xfrm>
            <a:off x="5853402" y="179298"/>
            <a:ext cx="5147174" cy="6350248"/>
          </a:xfrm>
          <a:prstGeom prst="rect">
            <a:avLst/>
          </a:prstGeom>
          <a:ln w="9525">
            <a:solidFill>
              <a:schemeClr val="tx1"/>
            </a:solidFill>
          </a:ln>
        </p:spPr>
      </p:pic>
    </p:spTree>
    <p:extLst>
      <p:ext uri="{BB962C8B-B14F-4D97-AF65-F5344CB8AC3E}">
        <p14:creationId xmlns:p14="http://schemas.microsoft.com/office/powerpoint/2010/main" val="1039814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76662" y="290174"/>
            <a:ext cx="10824148" cy="1058941"/>
          </a:xfrm>
        </p:spPr>
        <p:txBody>
          <a:bodyPr>
            <a:normAutofit/>
          </a:bodyPr>
          <a:lstStyle/>
          <a:p>
            <a:r>
              <a:rPr lang="sl-SI" sz="3200" b="1" dirty="0" smtClean="0">
                <a:solidFill>
                  <a:srgbClr val="008000"/>
                </a:solidFill>
                <a:latin typeface="+mn-lt"/>
              </a:rPr>
              <a:t>Iztok Sitar, </a:t>
            </a:r>
            <a:r>
              <a:rPr lang="sl-SI" sz="2400" dirty="0" smtClean="0">
                <a:latin typeface="+mn-lt"/>
              </a:rPr>
              <a:t>Pegi</a:t>
            </a:r>
            <a:br>
              <a:rPr lang="sl-SI" sz="2400" dirty="0" smtClean="0">
                <a:latin typeface="+mn-lt"/>
              </a:rPr>
            </a:br>
            <a:endParaRPr lang="sl-SI" sz="2400" dirty="0">
              <a:latin typeface="+mn-lt"/>
            </a:endParaRPr>
          </a:p>
        </p:txBody>
      </p:sp>
      <p:pic>
        <p:nvPicPr>
          <p:cNvPr id="3" name="Slika 2"/>
          <p:cNvPicPr>
            <a:picLocks noChangeAspect="1"/>
          </p:cNvPicPr>
          <p:nvPr/>
        </p:nvPicPr>
        <p:blipFill>
          <a:blip r:embed="rId2"/>
          <a:stretch>
            <a:fillRect/>
          </a:stretch>
        </p:blipFill>
        <p:spPr>
          <a:xfrm>
            <a:off x="2112364" y="1004341"/>
            <a:ext cx="7811125" cy="5716798"/>
          </a:xfrm>
          <a:prstGeom prst="rect">
            <a:avLst/>
          </a:prstGeom>
        </p:spPr>
      </p:pic>
    </p:spTree>
    <p:extLst>
      <p:ext uri="{BB962C8B-B14F-4D97-AF65-F5344CB8AC3E}">
        <p14:creationId xmlns:p14="http://schemas.microsoft.com/office/powerpoint/2010/main" val="3574095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90946" y="249382"/>
            <a:ext cx="11021291" cy="6608618"/>
          </a:xfrm>
        </p:spPr>
        <p:txBody>
          <a:bodyPr>
            <a:noAutofit/>
          </a:bodyPr>
          <a:lstStyle/>
          <a:p>
            <a:pPr marL="0" indent="0">
              <a:lnSpc>
                <a:spcPct val="115000"/>
              </a:lnSpc>
              <a:spcAft>
                <a:spcPts val="0"/>
              </a:spcAft>
              <a:buNone/>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Navodila:</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Vklopi domišljijo, zgrabi flomastre in naredi kratek strip na temo boja proti virusu.</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Delaj na A4 format. Poleg flomastrov lahko uporabljaš barvice (če bo strip barven) ali tuš (če ga imaš).</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Stripi naj bodo dozirani v manjših, tri do šest sličic dolgih odmerkih. Besedilo naj bo jasno napisano.</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Zapakirajte jih v zgodbo po želji: znanstveno-fantastično, humorno, akcijsko, </a:t>
            </a:r>
            <a:r>
              <a:rPr lang="sl-SI"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retro</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-zgodovinsko, romantično, preroško-apokaliptično, vsakdanjo…</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Zaželeni so učinki: presenečenje, filozofska poanta, smeh, začudenje, ljubezen…</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Stripe bomo objavili v spletni galeriji in na družbenih omrežjih, najboljše bomo nagradili s knjižnimi ali praktičnimi nagradami.</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Strip pošljite </a:t>
            </a:r>
            <a:r>
              <a:rPr lang="sl-SI"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(če želite) v </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sl-SI"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jpg</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 ali .</a:t>
            </a:r>
            <a:r>
              <a:rPr lang="sl-SI"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pdf</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 obliki na: </a:t>
            </a:r>
            <a:r>
              <a:rPr lang="sl-SI" sz="2000" dirty="0">
                <a:solidFill>
                  <a:srgbClr val="0070C0"/>
                </a:solidFill>
                <a:latin typeface="Calibri" panose="020F0502020204030204" pitchFamily="34" charset="0"/>
                <a:ea typeface="Calibri" panose="020F0502020204030204" pitchFamily="34" charset="0"/>
                <a:cs typeface="Calibri" panose="020F0502020204030204" pitchFamily="34" charset="0"/>
              </a:rPr>
              <a:t>monika.ivancic-fajfar@jskd.si</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 ali ga objavite na naši Facebook strani </a:t>
            </a:r>
            <a:r>
              <a:rPr lang="sl-SI" sz="2000" b="1" dirty="0">
                <a:solidFill>
                  <a:srgbClr val="0070C0"/>
                </a:solidFill>
                <a:latin typeface="Calibri" panose="020F0502020204030204" pitchFamily="34" charset="0"/>
                <a:ea typeface="Calibri" panose="020F0502020204030204" pitchFamily="34" charset="0"/>
                <a:cs typeface="Calibri" panose="020F0502020204030204" pitchFamily="34" charset="0"/>
              </a:rPr>
              <a:t>JSKD Likovna dejavnost </a:t>
            </a:r>
            <a:r>
              <a:rPr lang="sl-SI" sz="2000" dirty="0">
                <a:solidFill>
                  <a:srgbClr val="0070C0"/>
                </a:solidFill>
                <a:latin typeface="Calibri" panose="020F0502020204030204" pitchFamily="34" charset="0"/>
                <a:ea typeface="Calibri" panose="020F0502020204030204" pitchFamily="34" charset="0"/>
                <a:cs typeface="Calibri" panose="020F0502020204030204" pitchFamily="34" charset="0"/>
              </a:rPr>
              <a:t>s pripisom: #</a:t>
            </a:r>
            <a:r>
              <a:rPr lang="sl-SI" sz="2000" dirty="0" err="1">
                <a:solidFill>
                  <a:srgbClr val="0070C0"/>
                </a:solidFill>
                <a:latin typeface="Calibri" panose="020F0502020204030204" pitchFamily="34" charset="0"/>
                <a:ea typeface="Calibri" panose="020F0502020204030204" pitchFamily="34" charset="0"/>
                <a:cs typeface="Calibri" panose="020F0502020204030204" pitchFamily="34" charset="0"/>
              </a:rPr>
              <a:t>Protistrip</a:t>
            </a: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 Pripišite tudi vaše ime in priimek ali psevdonim, otroci pa še starost ali razred. </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solidFill>
                  <a:srgbClr val="000000"/>
                </a:solidFill>
                <a:latin typeface="Calibri" panose="020F0502020204030204" pitchFamily="34" charset="0"/>
                <a:ea typeface="Calibri" panose="020F0502020204030204" pitchFamily="34" charset="0"/>
                <a:cs typeface="Calibri" panose="020F0502020204030204" pitchFamily="34" charset="0"/>
              </a:rPr>
              <a:t>Natečaj je odprt do 30. aprila 2020.</a:t>
            </a:r>
            <a:endParaRPr lang="sl-SI" sz="2000" dirty="0">
              <a:solidFill>
                <a:srgbClr val="000000"/>
              </a:solidFill>
              <a:latin typeface="Calibri" panose="020F0502020204030204" pitchFamily="34" charset="0"/>
              <a:ea typeface="Calibri" panose="020F0502020204030204" pitchFamily="34" charset="0"/>
            </a:endParaRPr>
          </a:p>
          <a:p>
            <a:pPr>
              <a:lnSpc>
                <a:spcPct val="115000"/>
              </a:lnSpc>
              <a:spcAft>
                <a:spcPts val="0"/>
              </a:spcAft>
            </a:pPr>
            <a:r>
              <a:rPr lang="sl-SI" sz="2000" dirty="0">
                <a:latin typeface="Calibri" panose="020F0502020204030204" pitchFamily="34" charset="0"/>
                <a:ea typeface="Calibri" panose="020F0502020204030204" pitchFamily="34" charset="0"/>
                <a:cs typeface="Calibri" panose="020F0502020204030204" pitchFamily="34" charset="0"/>
              </a:rPr>
              <a:t>Avtorji poslanih stripov se strinjajo z objavo poslanih del in osebnih podatkov za potrebe promocije projekta oz. za obveščanje o rezultatih razpisa</a:t>
            </a:r>
            <a:r>
              <a:rPr lang="sl-SI" sz="2200" dirty="0" smtClean="0">
                <a:latin typeface="Calibri" panose="020F0502020204030204" pitchFamily="34" charset="0"/>
                <a:ea typeface="Calibri" panose="020F0502020204030204" pitchFamily="34" charset="0"/>
                <a:cs typeface="Calibri" panose="020F0502020204030204" pitchFamily="34" charset="0"/>
              </a:rPr>
              <a:t>.</a:t>
            </a:r>
            <a:endParaRPr lang="sl-SI" sz="2200" dirty="0"/>
          </a:p>
        </p:txBody>
      </p:sp>
    </p:spTree>
    <p:extLst>
      <p:ext uri="{BB962C8B-B14F-4D97-AF65-F5344CB8AC3E}">
        <p14:creationId xmlns:p14="http://schemas.microsoft.com/office/powerpoint/2010/main" val="256053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smtClean="0">
                <a:solidFill>
                  <a:srgbClr val="008000"/>
                </a:solidFill>
                <a:latin typeface="+mn-lt"/>
              </a:rPr>
              <a:t>Božo Kos</a:t>
            </a:r>
            <a:r>
              <a:rPr lang="sl-SI" sz="2400" dirty="0" smtClean="0">
                <a:latin typeface="+mn-lt"/>
              </a:rPr>
              <a:t>, Kavboj Pipec </a:t>
            </a:r>
            <a:endParaRPr lang="sl-SI" sz="2400" dirty="0">
              <a:latin typeface="+mn-lt"/>
            </a:endParaRPr>
          </a:p>
        </p:txBody>
      </p:sp>
      <p:pic>
        <p:nvPicPr>
          <p:cNvPr id="4" name="Označba mesta vsebine 3"/>
          <p:cNvPicPr>
            <a:picLocks noGrp="1" noChangeAspect="1"/>
          </p:cNvPicPr>
          <p:nvPr>
            <p:ph idx="1"/>
          </p:nvPr>
        </p:nvPicPr>
        <p:blipFill>
          <a:blip r:embed="rId2"/>
          <a:stretch>
            <a:fillRect/>
          </a:stretch>
        </p:blipFill>
        <p:spPr>
          <a:xfrm>
            <a:off x="838200" y="1925781"/>
            <a:ext cx="10097421" cy="3865419"/>
          </a:xfrm>
          <a:prstGeom prst="rect">
            <a:avLst/>
          </a:prstGeom>
        </p:spPr>
      </p:pic>
    </p:spTree>
    <p:extLst>
      <p:ext uri="{BB962C8B-B14F-4D97-AF65-F5344CB8AC3E}">
        <p14:creationId xmlns:p14="http://schemas.microsoft.com/office/powerpoint/2010/main" val="3531387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sz="half" idx="1"/>
          </p:nvPr>
        </p:nvSpPr>
        <p:spPr>
          <a:xfrm>
            <a:off x="434302" y="362968"/>
            <a:ext cx="2478715" cy="2811306"/>
          </a:xfrm>
        </p:spPr>
        <p:txBody>
          <a:bodyPr>
            <a:normAutofit fontScale="92500" lnSpcReduction="10000"/>
          </a:bodyPr>
          <a:lstStyle/>
          <a:p>
            <a:pPr marL="0" indent="0">
              <a:buNone/>
            </a:pPr>
            <a:r>
              <a:rPr lang="sl-SI" sz="2400" dirty="0"/>
              <a:t>Ameriški </a:t>
            </a:r>
            <a:r>
              <a:rPr lang="sl-SI" sz="2400" dirty="0" smtClean="0"/>
              <a:t>animator </a:t>
            </a:r>
            <a:r>
              <a:rPr lang="sl-SI" sz="3200" dirty="0" smtClean="0">
                <a:solidFill>
                  <a:srgbClr val="0070C0"/>
                </a:solidFill>
              </a:rPr>
              <a:t>Bill </a:t>
            </a:r>
            <a:r>
              <a:rPr lang="sl-SI" sz="3200" dirty="0" err="1" smtClean="0">
                <a:solidFill>
                  <a:srgbClr val="0070C0"/>
                </a:solidFill>
              </a:rPr>
              <a:t>Melendez</a:t>
            </a:r>
            <a:r>
              <a:rPr lang="sl-SI" sz="3200" dirty="0" smtClean="0">
                <a:solidFill>
                  <a:srgbClr val="0070C0"/>
                </a:solidFill>
              </a:rPr>
              <a:t> </a:t>
            </a:r>
            <a:r>
              <a:rPr lang="sl-SI" sz="2400" dirty="0" smtClean="0"/>
              <a:t>je </a:t>
            </a:r>
            <a:r>
              <a:rPr lang="sl-SI" sz="2400" dirty="0"/>
              <a:t>narisal </a:t>
            </a:r>
            <a:r>
              <a:rPr lang="sl-SI" sz="2400" dirty="0" err="1"/>
              <a:t>Snoopyja</a:t>
            </a:r>
            <a:r>
              <a:rPr lang="sl-SI" sz="2400" dirty="0"/>
              <a:t> (in mu </a:t>
            </a:r>
            <a:r>
              <a:rPr lang="sl-SI" sz="2400" dirty="0" smtClean="0"/>
              <a:t>posodil </a:t>
            </a:r>
            <a:r>
              <a:rPr lang="sl-SI" sz="2400" dirty="0"/>
              <a:t>glas), </a:t>
            </a:r>
            <a:r>
              <a:rPr lang="sl-SI" sz="2400" dirty="0" err="1"/>
              <a:t>Charlieja</a:t>
            </a:r>
            <a:r>
              <a:rPr lang="sl-SI" sz="2400" dirty="0"/>
              <a:t> Browna in druge like stripov </a:t>
            </a:r>
            <a:r>
              <a:rPr lang="sl-SI" sz="2400" dirty="0" err="1" smtClean="0"/>
              <a:t>Peanuts</a:t>
            </a:r>
            <a:r>
              <a:rPr lang="sl-SI" sz="2400" dirty="0" smtClean="0"/>
              <a:t>.</a:t>
            </a:r>
          </a:p>
          <a:p>
            <a:pPr marL="0" indent="0">
              <a:buNone/>
            </a:pPr>
            <a:r>
              <a:rPr lang="sl-SI" sz="2400" dirty="0" smtClean="0"/>
              <a:t>Rojen 1916 – umrl 2008.</a:t>
            </a:r>
            <a:endParaRPr lang="sl-SI" sz="2400" dirty="0"/>
          </a:p>
        </p:txBody>
      </p:sp>
      <p:pic>
        <p:nvPicPr>
          <p:cNvPr id="5" name="Označba mesta za spletno sliko 4"/>
          <p:cNvPicPr>
            <a:picLocks noGrp="1" noChangeAspect="1"/>
          </p:cNvPicPr>
          <p:nvPr>
            <p:ph type="clipArt" sz="half" idx="2"/>
          </p:nvPr>
        </p:nvPicPr>
        <p:blipFill rotWithShape="1">
          <a:blip r:embed="rId2"/>
          <a:srcRect l="5874" t="5951" r="5397" b="5319"/>
          <a:stretch/>
        </p:blipFill>
        <p:spPr>
          <a:xfrm>
            <a:off x="5015564" y="362968"/>
            <a:ext cx="6012653" cy="6012653"/>
          </a:xfrm>
          <a:prstGeom prst="rect">
            <a:avLst/>
          </a:prstGeom>
        </p:spPr>
      </p:pic>
    </p:spTree>
    <p:extLst>
      <p:ext uri="{BB962C8B-B14F-4D97-AF65-F5344CB8AC3E}">
        <p14:creationId xmlns:p14="http://schemas.microsoft.com/office/powerpoint/2010/main" val="3914872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0005" y="58058"/>
            <a:ext cx="3477417" cy="2010585"/>
          </a:xfrm>
        </p:spPr>
        <p:txBody>
          <a:bodyPr>
            <a:normAutofit/>
          </a:bodyPr>
          <a:lstStyle/>
          <a:p>
            <a:r>
              <a:rPr lang="sl-SI" sz="2400" dirty="0" smtClean="0"/>
              <a:t>Ameriški </a:t>
            </a:r>
            <a:r>
              <a:rPr lang="sl-SI" sz="2400" dirty="0" err="1" smtClean="0"/>
              <a:t>stripar</a:t>
            </a:r>
            <a:r>
              <a:rPr lang="sl-SI" sz="2400" dirty="0" smtClean="0"/>
              <a:t/>
            </a:r>
            <a:br>
              <a:rPr lang="sl-SI" sz="2400" dirty="0" smtClean="0"/>
            </a:br>
            <a:r>
              <a:rPr lang="sl-SI" sz="3200" b="1" dirty="0" smtClean="0">
                <a:solidFill>
                  <a:srgbClr val="0070C0"/>
                </a:solidFill>
              </a:rPr>
              <a:t>Brian Ernest Gordon</a:t>
            </a:r>
            <a:br>
              <a:rPr lang="sl-SI" sz="3200" b="1" dirty="0" smtClean="0">
                <a:solidFill>
                  <a:srgbClr val="0070C0"/>
                </a:solidFill>
              </a:rPr>
            </a:br>
            <a:endParaRPr lang="sl-SI" sz="2400" dirty="0"/>
          </a:p>
        </p:txBody>
      </p:sp>
      <p:pic>
        <p:nvPicPr>
          <p:cNvPr id="4" name="Označba mesta vsebine 3"/>
          <p:cNvPicPr>
            <a:picLocks noGrp="1" noChangeAspect="1"/>
          </p:cNvPicPr>
          <p:nvPr>
            <p:ph idx="1"/>
          </p:nvPr>
        </p:nvPicPr>
        <p:blipFill>
          <a:blip r:embed="rId2"/>
          <a:stretch>
            <a:fillRect/>
          </a:stretch>
        </p:blipFill>
        <p:spPr>
          <a:xfrm>
            <a:off x="4911634" y="359764"/>
            <a:ext cx="5100937" cy="6369952"/>
          </a:xfrm>
          <a:prstGeom prst="rect">
            <a:avLst/>
          </a:prstGeom>
        </p:spPr>
      </p:pic>
    </p:spTree>
    <p:extLst>
      <p:ext uri="{BB962C8B-B14F-4D97-AF65-F5344CB8AC3E}">
        <p14:creationId xmlns:p14="http://schemas.microsoft.com/office/powerpoint/2010/main" val="3024069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59377" y="427900"/>
            <a:ext cx="9834154" cy="6277700"/>
          </a:xfrm>
        </p:spPr>
        <p:txBody>
          <a:bodyPr>
            <a:normAutofit fontScale="92500" lnSpcReduction="20000"/>
          </a:bodyPr>
          <a:lstStyle/>
          <a:p>
            <a:endParaRPr lang="sl-SI" altLang="sl-SI" sz="2400" dirty="0" smtClean="0"/>
          </a:p>
          <a:p>
            <a:endParaRPr lang="sl-SI" altLang="sl-SI" sz="2400" dirty="0" smtClean="0"/>
          </a:p>
          <a:p>
            <a:endParaRPr lang="sl-SI" altLang="sl-SI" sz="2400" dirty="0"/>
          </a:p>
          <a:p>
            <a:endParaRPr lang="sl-SI" altLang="sl-SI" sz="2400" dirty="0" smtClean="0"/>
          </a:p>
          <a:p>
            <a:endParaRPr lang="sl-SI" altLang="sl-SI" sz="2400" dirty="0"/>
          </a:p>
          <a:p>
            <a:endParaRPr lang="sl-SI" altLang="sl-SI" sz="2400" dirty="0" smtClean="0"/>
          </a:p>
          <a:p>
            <a:endParaRPr lang="sl-SI" altLang="sl-SI" sz="2400" dirty="0"/>
          </a:p>
          <a:p>
            <a:endParaRPr lang="sl-SI" altLang="sl-SI" sz="2400" dirty="0" smtClean="0"/>
          </a:p>
          <a:p>
            <a:endParaRPr lang="sl-SI" altLang="sl-SI" sz="2400" dirty="0" smtClean="0"/>
          </a:p>
          <a:p>
            <a:endParaRPr lang="sl-SI" altLang="sl-SI" sz="2400" dirty="0" smtClean="0"/>
          </a:p>
          <a:p>
            <a:pPr marL="0" indent="0">
              <a:buNone/>
            </a:pPr>
            <a:r>
              <a:rPr lang="sl-SI" sz="2600" b="1" dirty="0" smtClean="0">
                <a:solidFill>
                  <a:srgbClr val="FF0000"/>
                </a:solidFill>
              </a:rPr>
              <a:t>KRITERIJI</a:t>
            </a:r>
            <a:r>
              <a:rPr lang="sl-SI" sz="2600" dirty="0">
                <a:solidFill>
                  <a:srgbClr val="FF0000"/>
                </a:solidFill>
              </a:rPr>
              <a:t>	</a:t>
            </a:r>
            <a:endParaRPr lang="sl-SI" sz="2600" dirty="0" smtClean="0">
              <a:solidFill>
                <a:srgbClr val="FF0000"/>
              </a:solidFill>
            </a:endParaRPr>
          </a:p>
          <a:p>
            <a:pPr marL="457200" indent="-457200">
              <a:buFont typeface="+mj-lt"/>
              <a:buAutoNum type="arabicPeriod"/>
            </a:pPr>
            <a:r>
              <a:rPr lang="sl-SI" sz="2600" dirty="0" smtClean="0">
                <a:solidFill>
                  <a:srgbClr val="FF0000"/>
                </a:solidFill>
              </a:rPr>
              <a:t>Koliko strip </a:t>
            </a:r>
            <a:r>
              <a:rPr lang="it-IT" sz="2600" dirty="0" err="1" smtClean="0">
                <a:solidFill>
                  <a:srgbClr val="FF0000"/>
                </a:solidFill>
              </a:rPr>
              <a:t>upošteva</a:t>
            </a:r>
            <a:r>
              <a:rPr lang="it-IT" sz="2600" dirty="0" smtClean="0">
                <a:solidFill>
                  <a:srgbClr val="FF0000"/>
                </a:solidFill>
              </a:rPr>
              <a:t> </a:t>
            </a:r>
            <a:r>
              <a:rPr lang="it-IT" sz="2600" dirty="0" err="1" smtClean="0">
                <a:solidFill>
                  <a:srgbClr val="FF0000"/>
                </a:solidFill>
              </a:rPr>
              <a:t>dano</a:t>
            </a:r>
            <a:r>
              <a:rPr lang="it-IT" sz="2600" dirty="0" smtClean="0">
                <a:solidFill>
                  <a:srgbClr val="FF0000"/>
                </a:solidFill>
              </a:rPr>
              <a:t> temo</a:t>
            </a:r>
            <a:r>
              <a:rPr lang="sl-SI" sz="2600" dirty="0" smtClean="0">
                <a:solidFill>
                  <a:srgbClr val="FF0000"/>
                </a:solidFill>
              </a:rPr>
              <a:t>.</a:t>
            </a:r>
            <a:r>
              <a:rPr lang="it-IT" sz="2600" dirty="0" smtClean="0">
                <a:solidFill>
                  <a:srgbClr val="FF0000"/>
                </a:solidFill>
              </a:rPr>
              <a:t>	</a:t>
            </a:r>
          </a:p>
          <a:p>
            <a:pPr marL="457200" indent="-457200">
              <a:buFont typeface="+mj-lt"/>
              <a:buAutoNum type="arabicPeriod"/>
            </a:pPr>
            <a:r>
              <a:rPr lang="sl-SI" sz="2600" dirty="0" smtClean="0">
                <a:solidFill>
                  <a:srgbClr val="FF0000"/>
                </a:solidFill>
              </a:rPr>
              <a:t>Primerna </a:t>
            </a:r>
            <a:r>
              <a:rPr lang="sl-SI" sz="2600" dirty="0">
                <a:solidFill>
                  <a:srgbClr val="FF0000"/>
                </a:solidFill>
              </a:rPr>
              <a:t>likovna tehnika, ki je uspešno </a:t>
            </a:r>
            <a:r>
              <a:rPr lang="sl-SI" sz="2600" dirty="0" smtClean="0">
                <a:solidFill>
                  <a:srgbClr val="FF0000"/>
                </a:solidFill>
              </a:rPr>
              <a:t>uporabljena. Likovna čistost in jasnost besedila.</a:t>
            </a:r>
            <a:r>
              <a:rPr lang="sl-SI" sz="2600" dirty="0">
                <a:solidFill>
                  <a:srgbClr val="FF0000"/>
                </a:solidFill>
              </a:rPr>
              <a:t>	</a:t>
            </a:r>
          </a:p>
          <a:p>
            <a:pPr marL="457200" indent="-457200">
              <a:buFont typeface="+mj-lt"/>
              <a:buAutoNum type="arabicPeriod"/>
            </a:pPr>
            <a:r>
              <a:rPr lang="sl-SI" sz="2600" dirty="0" smtClean="0">
                <a:solidFill>
                  <a:srgbClr val="FF0000"/>
                </a:solidFill>
              </a:rPr>
              <a:t>Izvirna in </a:t>
            </a:r>
            <a:r>
              <a:rPr lang="sl-SI" sz="2600" dirty="0">
                <a:solidFill>
                  <a:srgbClr val="FF0000"/>
                </a:solidFill>
              </a:rPr>
              <a:t>samosvoja </a:t>
            </a:r>
            <a:r>
              <a:rPr lang="sl-SI" sz="2600" dirty="0" smtClean="0">
                <a:solidFill>
                  <a:srgbClr val="FF0000"/>
                </a:solidFill>
              </a:rPr>
              <a:t>zgodba.</a:t>
            </a:r>
            <a:r>
              <a:rPr lang="sl-SI" sz="2600" dirty="0">
                <a:solidFill>
                  <a:srgbClr val="FF0000"/>
                </a:solidFill>
              </a:rPr>
              <a:t>	</a:t>
            </a:r>
          </a:p>
          <a:p>
            <a:pPr marL="0" indent="0">
              <a:buNone/>
            </a:pPr>
            <a:endParaRPr lang="sl-SI" sz="2600" dirty="0" smtClean="0"/>
          </a:p>
          <a:p>
            <a:pPr marL="0" indent="0" algn="r">
              <a:buNone/>
            </a:pPr>
            <a:r>
              <a:rPr lang="sl-SI" sz="2600" dirty="0" smtClean="0"/>
              <a:t>Maja Reven</a:t>
            </a:r>
            <a:endParaRPr lang="sl-SI" sz="2600" dirty="0"/>
          </a:p>
          <a:p>
            <a:pPr marL="0" indent="0">
              <a:buNone/>
            </a:pPr>
            <a:endParaRPr lang="sl-SI" dirty="0"/>
          </a:p>
          <a:p>
            <a:endParaRPr lang="sl-SI" dirty="0"/>
          </a:p>
        </p:txBody>
      </p:sp>
      <p:pic>
        <p:nvPicPr>
          <p:cNvPr id="2" name="Slika 1"/>
          <p:cNvPicPr>
            <a:picLocks noChangeAspect="1"/>
          </p:cNvPicPr>
          <p:nvPr/>
        </p:nvPicPr>
        <p:blipFill>
          <a:blip r:embed="rId2"/>
          <a:stretch>
            <a:fillRect/>
          </a:stretch>
        </p:blipFill>
        <p:spPr>
          <a:xfrm>
            <a:off x="749344" y="243234"/>
            <a:ext cx="9544187" cy="3096148"/>
          </a:xfrm>
          <a:prstGeom prst="rect">
            <a:avLst/>
          </a:prstGeom>
        </p:spPr>
      </p:pic>
      <p:sp>
        <p:nvSpPr>
          <p:cNvPr id="4" name="Pravokotnik 3"/>
          <p:cNvSpPr/>
          <p:nvPr/>
        </p:nvSpPr>
        <p:spPr>
          <a:xfrm>
            <a:off x="8634744" y="3339382"/>
            <a:ext cx="1658787" cy="369332"/>
          </a:xfrm>
          <a:prstGeom prst="rect">
            <a:avLst/>
          </a:prstGeom>
        </p:spPr>
        <p:txBody>
          <a:bodyPr wrap="none">
            <a:spAutoFit/>
          </a:bodyPr>
          <a:lstStyle/>
          <a:p>
            <a:r>
              <a:rPr lang="sl-SI" dirty="0"/>
              <a:t>Fon Valko, 2020</a:t>
            </a:r>
          </a:p>
        </p:txBody>
      </p:sp>
    </p:spTree>
    <p:extLst>
      <p:ext uri="{BB962C8B-B14F-4D97-AF65-F5344CB8AC3E}">
        <p14:creationId xmlns:p14="http://schemas.microsoft.com/office/powerpoint/2010/main" val="2537465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988422" y="143693"/>
            <a:ext cx="10154194" cy="3775164"/>
          </a:xfrm>
        </p:spPr>
        <p:txBody>
          <a:bodyPr>
            <a:noAutofit/>
          </a:bodyPr>
          <a:lstStyle/>
          <a:p>
            <a:r>
              <a:rPr lang="sl-SI" sz="7200" b="1" dirty="0" smtClean="0">
                <a:latin typeface="+mn-lt"/>
              </a:rPr>
              <a:t/>
            </a:r>
            <a:br>
              <a:rPr lang="sl-SI" sz="7200" b="1" dirty="0" smtClean="0">
                <a:latin typeface="+mn-lt"/>
              </a:rPr>
            </a:br>
            <a:r>
              <a:rPr lang="sl-SI" sz="7200" b="1" dirty="0">
                <a:latin typeface="+mn-lt"/>
              </a:rPr>
              <a:t/>
            </a:r>
            <a:br>
              <a:rPr lang="sl-SI" sz="7200" b="1" dirty="0">
                <a:latin typeface="+mn-lt"/>
              </a:rPr>
            </a:br>
            <a:r>
              <a:rPr lang="sl-SI" sz="7200" b="1" dirty="0" smtClean="0">
                <a:latin typeface="+mn-lt"/>
              </a:rPr>
              <a:t/>
            </a:r>
            <a:br>
              <a:rPr lang="sl-SI" sz="7200" b="1" dirty="0" smtClean="0">
                <a:latin typeface="+mn-lt"/>
              </a:rPr>
            </a:br>
            <a:r>
              <a:rPr lang="sl-SI" sz="7200" b="1" dirty="0" smtClean="0">
                <a:latin typeface="+mn-lt"/>
              </a:rPr>
              <a:t/>
            </a:r>
            <a:br>
              <a:rPr lang="sl-SI" sz="7200" b="1" dirty="0" smtClean="0">
                <a:latin typeface="+mn-lt"/>
              </a:rPr>
            </a:br>
            <a:r>
              <a:rPr lang="sl-SI" sz="8000" b="1" dirty="0" smtClean="0">
                <a:latin typeface="+mn-lt"/>
              </a:rPr>
              <a:t>S T R I P</a:t>
            </a:r>
            <a:r>
              <a:rPr lang="sl-SI" sz="7200" b="1" dirty="0" smtClean="0">
                <a:latin typeface="+mn-lt"/>
              </a:rPr>
              <a:t/>
            </a:r>
            <a:br>
              <a:rPr lang="sl-SI" sz="7200" b="1" dirty="0" smtClean="0">
                <a:latin typeface="+mn-lt"/>
              </a:rPr>
            </a:br>
            <a:r>
              <a:rPr lang="sl-SI" sz="4000" b="1" dirty="0">
                <a:latin typeface="+mn-lt"/>
              </a:rPr>
              <a:t/>
            </a:r>
            <a:br>
              <a:rPr lang="sl-SI" sz="4000" b="1" dirty="0">
                <a:latin typeface="+mn-lt"/>
              </a:rPr>
            </a:br>
            <a:r>
              <a:rPr lang="sl-SI" sz="3200" dirty="0">
                <a:solidFill>
                  <a:schemeClr val="tx1">
                    <a:lumMod val="75000"/>
                    <a:lumOff val="25000"/>
                  </a:schemeClr>
                </a:solidFill>
                <a:latin typeface="+mn-lt"/>
              </a:rPr>
              <a:t>angleška beseda strip pomeni ozek trak ali pas</a:t>
            </a:r>
            <a:r>
              <a:rPr lang="sl-SI" sz="3200" b="1" dirty="0">
                <a:latin typeface="+mn-lt"/>
              </a:rPr>
              <a:t/>
            </a:r>
            <a:br>
              <a:rPr lang="sl-SI" sz="3200" b="1" dirty="0">
                <a:latin typeface="+mn-lt"/>
              </a:rPr>
            </a:br>
            <a:r>
              <a:rPr lang="sl-SI" sz="4000" b="1" dirty="0">
                <a:latin typeface="+mn-lt"/>
              </a:rPr>
              <a:t/>
            </a:r>
            <a:br>
              <a:rPr lang="sl-SI" sz="4000" b="1" dirty="0">
                <a:latin typeface="+mn-lt"/>
              </a:rPr>
            </a:br>
            <a:endParaRPr lang="sl-SI" sz="4000" dirty="0">
              <a:latin typeface="+mn-lt"/>
            </a:endParaRPr>
          </a:p>
        </p:txBody>
      </p:sp>
      <p:pic>
        <p:nvPicPr>
          <p:cNvPr id="7" name="Slika 6"/>
          <p:cNvPicPr>
            <a:picLocks noChangeAspect="1"/>
          </p:cNvPicPr>
          <p:nvPr/>
        </p:nvPicPr>
        <p:blipFill rotWithShape="1">
          <a:blip r:embed="rId2"/>
          <a:srcRect l="3750" t="16696" r="6495" b="13661"/>
          <a:stretch/>
        </p:blipFill>
        <p:spPr>
          <a:xfrm>
            <a:off x="2286000" y="3148149"/>
            <a:ext cx="7605799" cy="3317967"/>
          </a:xfrm>
          <a:prstGeom prst="rect">
            <a:avLst/>
          </a:prstGeom>
          <a:ln w="12700">
            <a:solidFill>
              <a:schemeClr val="tx1">
                <a:lumMod val="65000"/>
                <a:lumOff val="35000"/>
              </a:schemeClr>
            </a:solidFill>
          </a:ln>
        </p:spPr>
      </p:pic>
    </p:spTree>
    <p:extLst>
      <p:ext uri="{BB962C8B-B14F-4D97-AF65-F5344CB8AC3E}">
        <p14:creationId xmlns:p14="http://schemas.microsoft.com/office/powerpoint/2010/main" val="1892044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27910" y="116931"/>
            <a:ext cx="10280467" cy="2521766"/>
          </a:xfrm>
        </p:spPr>
        <p:txBody>
          <a:bodyPr>
            <a:noAutofit/>
          </a:bodyPr>
          <a:lstStyle/>
          <a:p>
            <a:r>
              <a:rPr lang="pl-PL" sz="3200" b="1" dirty="0">
                <a:solidFill>
                  <a:srgbClr val="FF6600"/>
                </a:solidFill>
                <a:latin typeface="+mn-lt"/>
              </a:rPr>
              <a:t>STRIP</a:t>
            </a:r>
            <a:r>
              <a:rPr lang="pl-PL" sz="3200" b="1" dirty="0">
                <a:latin typeface="+mn-lt"/>
              </a:rPr>
              <a:t> </a:t>
            </a:r>
            <a:r>
              <a:rPr lang="pl-PL" sz="2400" dirty="0">
                <a:latin typeface="+mn-lt"/>
              </a:rPr>
              <a:t>je zgodba, nanizana iz risb ali slik, ki si </a:t>
            </a:r>
            <a:r>
              <a:rPr lang="sl-SI" sz="2400" dirty="0" smtClean="0">
                <a:latin typeface="+mn-lt"/>
              </a:rPr>
              <a:t>po navadi sledijo </a:t>
            </a:r>
            <a:r>
              <a:rPr lang="sl-SI" sz="2400" dirty="0">
                <a:latin typeface="+mn-lt"/>
              </a:rPr>
              <a:t>v vodoravnih pasovih</a:t>
            </a:r>
            <a:r>
              <a:rPr lang="sl-SI" sz="2400" dirty="0" smtClean="0">
                <a:latin typeface="+mn-lt"/>
              </a:rPr>
              <a:t>, </a:t>
            </a:r>
            <a:r>
              <a:rPr lang="sl-SI" sz="2400" b="1" dirty="0" smtClean="0">
                <a:latin typeface="+mn-lt"/>
              </a:rPr>
              <a:t>pasicah</a:t>
            </a:r>
            <a:r>
              <a:rPr lang="sl-SI" sz="2400" b="1" dirty="0">
                <a:latin typeface="+mn-lt"/>
              </a:rPr>
              <a:t>. </a:t>
            </a:r>
            <a:r>
              <a:rPr lang="sl-SI" sz="2400" dirty="0">
                <a:latin typeface="+mn-lt"/>
              </a:rPr>
              <a:t/>
            </a:r>
            <a:br>
              <a:rPr lang="sl-SI" sz="2400" dirty="0">
                <a:latin typeface="+mn-lt"/>
              </a:rPr>
            </a:br>
            <a:r>
              <a:rPr lang="sl-SI" sz="2400" dirty="0">
                <a:latin typeface="+mn-lt"/>
              </a:rPr>
              <a:t>Risba je </a:t>
            </a:r>
            <a:r>
              <a:rPr lang="sl-SI" sz="2400" dirty="0" smtClean="0">
                <a:latin typeface="+mn-lt"/>
              </a:rPr>
              <a:t>običajno opremljena </a:t>
            </a:r>
            <a:r>
              <a:rPr lang="sl-SI" sz="2400" dirty="0">
                <a:latin typeface="+mn-lt"/>
              </a:rPr>
              <a:t>z </a:t>
            </a:r>
            <a:r>
              <a:rPr lang="sl-SI" sz="2400" dirty="0" smtClean="0">
                <a:latin typeface="+mn-lt"/>
              </a:rPr>
              <a:t>besedilom v </a:t>
            </a:r>
            <a:r>
              <a:rPr lang="sl-SI" sz="2400" dirty="0">
                <a:latin typeface="+mn-lt"/>
              </a:rPr>
              <a:t>oblačkih ali v pasu pod njo ali nad njo.</a:t>
            </a:r>
            <a:br>
              <a:rPr lang="sl-SI" sz="2400" dirty="0">
                <a:latin typeface="+mn-lt"/>
              </a:rPr>
            </a:br>
            <a:r>
              <a:rPr lang="sl-SI" sz="2400" dirty="0">
                <a:latin typeface="+mn-lt"/>
              </a:rPr>
              <a:t>Vsaka risba ima </a:t>
            </a:r>
            <a:r>
              <a:rPr lang="sl-SI" sz="2400" dirty="0" smtClean="0">
                <a:latin typeface="+mn-lt"/>
              </a:rPr>
              <a:t>svojo </a:t>
            </a:r>
            <a:r>
              <a:rPr lang="sl-SI" sz="2400" dirty="0">
                <a:latin typeface="+mn-lt"/>
              </a:rPr>
              <a:t>vsebino, pravi pomen pa dobi šele v povezavi z drugimi risbami. Za strip je torej značilno nanizano pripovedovanje z risbo in besedilom. </a:t>
            </a:r>
          </a:p>
        </p:txBody>
      </p:sp>
      <p:pic>
        <p:nvPicPr>
          <p:cNvPr id="4" name="Slika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596" t="6547" r="3326" b="14883"/>
          <a:stretch/>
        </p:blipFill>
        <p:spPr>
          <a:xfrm>
            <a:off x="3154680" y="2599508"/>
            <a:ext cx="6400800" cy="4052304"/>
          </a:xfrm>
          <a:prstGeom prst="rect">
            <a:avLst/>
          </a:prstGeom>
        </p:spPr>
      </p:pic>
    </p:spTree>
    <p:extLst>
      <p:ext uri="{BB962C8B-B14F-4D97-AF65-F5344CB8AC3E}">
        <p14:creationId xmlns:p14="http://schemas.microsoft.com/office/powerpoint/2010/main" val="2435485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394063" y="636904"/>
            <a:ext cx="5405846" cy="5620205"/>
          </a:xfrm>
        </p:spPr>
        <p:txBody>
          <a:bodyPr>
            <a:normAutofit/>
          </a:bodyPr>
          <a:lstStyle/>
          <a:p>
            <a:pPr marL="0" indent="0">
              <a:buNone/>
            </a:pPr>
            <a:r>
              <a:rPr lang="sl-SI" sz="2400" dirty="0"/>
              <a:t>Dogodek je razčlenjen na posamezne stopnje ali </a:t>
            </a:r>
            <a:r>
              <a:rPr lang="sl-SI" sz="2400" b="1" dirty="0"/>
              <a:t>uokvirjene </a:t>
            </a:r>
            <a:r>
              <a:rPr lang="sl-SI" sz="2400" b="1" dirty="0" smtClean="0"/>
              <a:t>risbe – kadre, </a:t>
            </a:r>
            <a:r>
              <a:rPr lang="sl-SI" sz="2400" dirty="0" smtClean="0"/>
              <a:t>katerim </a:t>
            </a:r>
            <a:r>
              <a:rPr lang="sl-SI" sz="2400" dirty="0"/>
              <a:t>lahko spreminjamo obliko in velikost glede na potrebe vsebine. Kadri sestavljajo </a:t>
            </a:r>
            <a:r>
              <a:rPr lang="sl-SI" sz="2400" b="1" dirty="0" smtClean="0"/>
              <a:t>dogodek </a:t>
            </a:r>
            <a:r>
              <a:rPr lang="sl-SI" sz="2400" dirty="0" smtClean="0"/>
              <a:t>ali </a:t>
            </a:r>
            <a:r>
              <a:rPr lang="sl-SI" sz="2400" b="1" dirty="0" smtClean="0"/>
              <a:t>sekvenco - zaporedje</a:t>
            </a:r>
            <a:r>
              <a:rPr lang="sl-SI" sz="2400" dirty="0" smtClean="0"/>
              <a:t>.</a:t>
            </a:r>
            <a:endParaRPr lang="sl-SI" sz="2400" dirty="0"/>
          </a:p>
          <a:p>
            <a:pPr marL="0" indent="0">
              <a:buNone/>
            </a:pPr>
            <a:r>
              <a:rPr lang="sl-SI" sz="2400" dirty="0"/>
              <a:t>Risbe so lahko razporejene enakomerno ali neenakomerno (razgibanost dogodka se pri neenakomerni razporeditvi poudari).</a:t>
            </a:r>
          </a:p>
          <a:p>
            <a:pPr marL="0" indent="0">
              <a:buNone/>
            </a:pPr>
            <a:r>
              <a:rPr lang="sl-SI" sz="2400" dirty="0"/>
              <a:t>Običajno se risbe vrstijo v eni vrsti –vodoravno </a:t>
            </a:r>
            <a:r>
              <a:rPr lang="sl-SI" sz="2400" dirty="0" smtClean="0"/>
              <a:t>– in </a:t>
            </a:r>
            <a:r>
              <a:rPr lang="sl-SI" sz="2400" dirty="0"/>
              <a:t>sestavljajo </a:t>
            </a:r>
            <a:r>
              <a:rPr lang="sl-SI" sz="2400" b="1" dirty="0"/>
              <a:t>pasico </a:t>
            </a:r>
            <a:r>
              <a:rPr lang="sl-SI" sz="2400" dirty="0"/>
              <a:t>stripa, več pasic pa sestavlja celo stran. Strip je lahko poljubno dolg.</a:t>
            </a:r>
          </a:p>
        </p:txBody>
      </p:sp>
      <p:pic>
        <p:nvPicPr>
          <p:cNvPr id="2" name="Slika 1"/>
          <p:cNvPicPr>
            <a:picLocks noChangeAspect="1"/>
          </p:cNvPicPr>
          <p:nvPr/>
        </p:nvPicPr>
        <p:blipFill rotWithShape="1">
          <a:blip r:embed="rId2"/>
          <a:srcRect l="1434" t="3333" r="3818"/>
          <a:stretch/>
        </p:blipFill>
        <p:spPr>
          <a:xfrm>
            <a:off x="5447211" y="318452"/>
            <a:ext cx="6499841" cy="6257107"/>
          </a:xfrm>
          <a:prstGeom prst="rect">
            <a:avLst/>
          </a:prstGeom>
        </p:spPr>
      </p:pic>
    </p:spTree>
    <p:extLst>
      <p:ext uri="{BB962C8B-B14F-4D97-AF65-F5344CB8AC3E}">
        <p14:creationId xmlns:p14="http://schemas.microsoft.com/office/powerpoint/2010/main" val="1973257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706029"/>
          </a:xfrm>
        </p:spPr>
        <p:txBody>
          <a:bodyPr/>
          <a:lstStyle/>
          <a:p>
            <a:pPr algn="ctr"/>
            <a:r>
              <a:rPr lang="sl-SI" dirty="0" smtClean="0">
                <a:latin typeface="+mn-lt"/>
              </a:rPr>
              <a:t>Elementi stripa</a:t>
            </a:r>
            <a:endParaRPr lang="sl-SI" dirty="0">
              <a:latin typeface="+mn-lt"/>
            </a:endParaRPr>
          </a:p>
        </p:txBody>
      </p:sp>
      <p:sp>
        <p:nvSpPr>
          <p:cNvPr id="3" name="Označba mesta vsebine 2"/>
          <p:cNvSpPr>
            <a:spLocks noGrp="1"/>
          </p:cNvSpPr>
          <p:nvPr>
            <p:ph idx="1"/>
          </p:nvPr>
        </p:nvSpPr>
        <p:spPr>
          <a:xfrm>
            <a:off x="590006" y="1071154"/>
            <a:ext cx="10515600" cy="5669280"/>
          </a:xfrm>
        </p:spPr>
        <p:txBody>
          <a:bodyPr>
            <a:normAutofit fontScale="92500" lnSpcReduction="10000"/>
          </a:bodyPr>
          <a:lstStyle/>
          <a:p>
            <a:pPr marL="0" indent="0">
              <a:lnSpc>
                <a:spcPct val="120000"/>
              </a:lnSpc>
              <a:buNone/>
            </a:pPr>
            <a:r>
              <a:rPr lang="sl-SI" b="1" dirty="0" smtClean="0">
                <a:solidFill>
                  <a:srgbClr val="FF0000"/>
                </a:solidFill>
              </a:rPr>
              <a:t>Tema</a:t>
            </a:r>
            <a:r>
              <a:rPr lang="sl-SI" b="1" dirty="0" smtClean="0"/>
              <a:t> </a:t>
            </a:r>
            <a:r>
              <a:rPr lang="sl-SI" dirty="0" smtClean="0"/>
              <a:t>določa </a:t>
            </a:r>
            <a:r>
              <a:rPr lang="sl-SI" dirty="0"/>
              <a:t>to, kar se v stripu </a:t>
            </a:r>
            <a:r>
              <a:rPr lang="sl-SI" dirty="0" smtClean="0"/>
              <a:t>dogaja.</a:t>
            </a:r>
            <a:endParaRPr lang="sl-SI" dirty="0"/>
          </a:p>
          <a:p>
            <a:pPr marL="0" indent="0">
              <a:lnSpc>
                <a:spcPct val="120000"/>
              </a:lnSpc>
              <a:buNone/>
            </a:pPr>
            <a:r>
              <a:rPr lang="sl-SI" b="1" dirty="0" smtClean="0">
                <a:solidFill>
                  <a:srgbClr val="FF0000"/>
                </a:solidFill>
              </a:rPr>
              <a:t>Kader</a:t>
            </a:r>
            <a:r>
              <a:rPr lang="sl-SI" b="1" dirty="0" smtClean="0"/>
              <a:t> </a:t>
            </a:r>
            <a:r>
              <a:rPr lang="sl-SI" dirty="0" smtClean="0"/>
              <a:t>je </a:t>
            </a:r>
            <a:r>
              <a:rPr lang="sl-SI" dirty="0"/>
              <a:t>prostor v katerem se prikaže </a:t>
            </a:r>
            <a:r>
              <a:rPr lang="sl-SI" dirty="0" smtClean="0"/>
              <a:t>neko </a:t>
            </a:r>
            <a:r>
              <a:rPr lang="sl-SI" dirty="0"/>
              <a:t>dejanje. </a:t>
            </a:r>
            <a:r>
              <a:rPr lang="sl-SI" dirty="0" smtClean="0"/>
              <a:t>Kadri si sledijo v vodoravnih trakovih pasicah. Kader so lahko risani v različnih planih.</a:t>
            </a:r>
          </a:p>
          <a:p>
            <a:pPr marL="0" indent="0">
              <a:lnSpc>
                <a:spcPct val="120000"/>
              </a:lnSpc>
              <a:buNone/>
            </a:pPr>
            <a:r>
              <a:rPr lang="sl-SI" b="1" dirty="0" smtClean="0">
                <a:solidFill>
                  <a:srgbClr val="FF0000"/>
                </a:solidFill>
              </a:rPr>
              <a:t>Plani</a:t>
            </a:r>
            <a:r>
              <a:rPr lang="sl-SI" dirty="0" smtClean="0"/>
              <a:t> </a:t>
            </a:r>
            <a:r>
              <a:rPr lang="sl-SI" dirty="0"/>
              <a:t>pa so:</a:t>
            </a:r>
          </a:p>
          <a:p>
            <a:pPr marL="0" indent="0">
              <a:lnSpc>
                <a:spcPct val="120000"/>
              </a:lnSpc>
              <a:buNone/>
            </a:pPr>
            <a:r>
              <a:rPr lang="sl-SI" dirty="0" smtClean="0"/>
              <a:t>-Na </a:t>
            </a:r>
            <a:r>
              <a:rPr lang="sl-SI" b="1" dirty="0" smtClean="0">
                <a:solidFill>
                  <a:srgbClr val="0070C0"/>
                </a:solidFill>
              </a:rPr>
              <a:t>širokem planu</a:t>
            </a:r>
            <a:r>
              <a:rPr lang="sl-SI" dirty="0" smtClean="0">
                <a:solidFill>
                  <a:srgbClr val="0070C0"/>
                </a:solidFill>
              </a:rPr>
              <a:t> </a:t>
            </a:r>
            <a:r>
              <a:rPr lang="sl-SI" dirty="0"/>
              <a:t>ali </a:t>
            </a:r>
            <a:r>
              <a:rPr lang="sl-SI" dirty="0" smtClean="0"/>
              <a:t>totalu je prikazano prizorišče – okolje. Nastopajoče osebe pa so majhne ali pa jih ni.</a:t>
            </a:r>
          </a:p>
          <a:p>
            <a:pPr marL="0" indent="0">
              <a:lnSpc>
                <a:spcPct val="120000"/>
              </a:lnSpc>
              <a:buNone/>
            </a:pPr>
            <a:r>
              <a:rPr lang="sl-SI" dirty="0" smtClean="0"/>
              <a:t>-</a:t>
            </a:r>
            <a:r>
              <a:rPr lang="sl-SI" b="1" dirty="0" smtClean="0">
                <a:solidFill>
                  <a:srgbClr val="0070C0"/>
                </a:solidFill>
              </a:rPr>
              <a:t>Bližnji pogled </a:t>
            </a:r>
            <a:r>
              <a:rPr lang="sl-SI" dirty="0" smtClean="0"/>
              <a:t>ali</a:t>
            </a:r>
            <a:r>
              <a:rPr lang="sl-SI" b="1" dirty="0" smtClean="0"/>
              <a:t> </a:t>
            </a:r>
            <a:r>
              <a:rPr lang="sl-SI" dirty="0" smtClean="0"/>
              <a:t>polovični total prikaže manj okolja, osebe so približane, vendar še vedno narisane v celoti od glave do pete. Oseba je lahko narisana tudi od glave do pasu vendar je okolica še vedno pomembna.</a:t>
            </a:r>
          </a:p>
          <a:p>
            <a:pPr marL="0" indent="0">
              <a:lnSpc>
                <a:spcPct val="120000"/>
              </a:lnSpc>
              <a:buNone/>
            </a:pPr>
            <a:r>
              <a:rPr lang="sl-SI" dirty="0" smtClean="0"/>
              <a:t>-</a:t>
            </a:r>
            <a:r>
              <a:rPr lang="sl-SI" b="1" dirty="0" smtClean="0">
                <a:solidFill>
                  <a:srgbClr val="0070C0"/>
                </a:solidFill>
              </a:rPr>
              <a:t>Detajl</a:t>
            </a:r>
            <a:r>
              <a:rPr lang="sl-SI" b="1" dirty="0" smtClean="0"/>
              <a:t> </a:t>
            </a:r>
            <a:r>
              <a:rPr lang="sl-SI" dirty="0" smtClean="0"/>
              <a:t>osebe narisane od blizu in s podrobnostmi (obraz ali celo del obraza) poudarjen je izraz na obrazu – čustva.</a:t>
            </a:r>
            <a:endParaRPr lang="sl-SI" dirty="0"/>
          </a:p>
          <a:p>
            <a:pPr>
              <a:lnSpc>
                <a:spcPct val="120000"/>
              </a:lnSpc>
            </a:pPr>
            <a:endParaRPr lang="sl-SI" dirty="0"/>
          </a:p>
        </p:txBody>
      </p:sp>
    </p:spTree>
    <p:extLst>
      <p:ext uri="{BB962C8B-B14F-4D97-AF65-F5344CB8AC3E}">
        <p14:creationId xmlns:p14="http://schemas.microsoft.com/office/powerpoint/2010/main" val="3129687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16131" y="623843"/>
            <a:ext cx="10574312" cy="2576557"/>
          </a:xfrm>
        </p:spPr>
        <p:txBody>
          <a:bodyPr/>
          <a:lstStyle/>
          <a:p>
            <a:pPr marL="0" indent="0">
              <a:buNone/>
            </a:pPr>
            <a:r>
              <a:rPr lang="sl-SI" sz="2400" dirty="0"/>
              <a:t>Na </a:t>
            </a:r>
            <a:r>
              <a:rPr lang="sl-SI" sz="4000" b="1" dirty="0" smtClean="0">
                <a:solidFill>
                  <a:srgbClr val="0070C0"/>
                </a:solidFill>
              </a:rPr>
              <a:t>širokem </a:t>
            </a:r>
            <a:r>
              <a:rPr lang="sl-SI" sz="4000" b="1" dirty="0">
                <a:solidFill>
                  <a:srgbClr val="0070C0"/>
                </a:solidFill>
              </a:rPr>
              <a:t>planu</a:t>
            </a:r>
            <a:r>
              <a:rPr lang="sl-SI" sz="4000" dirty="0">
                <a:solidFill>
                  <a:srgbClr val="0070C0"/>
                </a:solidFill>
              </a:rPr>
              <a:t> </a:t>
            </a:r>
            <a:r>
              <a:rPr lang="sl-SI" sz="2400" dirty="0"/>
              <a:t>ali totalu je prikazano prizorišče – okolje. Nastopajoče osebe pa so </a:t>
            </a:r>
            <a:r>
              <a:rPr lang="sl-SI" sz="2400" dirty="0" smtClean="0"/>
              <a:t>majhne ali pa jih ni.</a:t>
            </a:r>
            <a:endParaRPr lang="sl-SI" sz="2400" dirty="0"/>
          </a:p>
          <a:p>
            <a:endParaRPr lang="sl-SI" dirty="0"/>
          </a:p>
        </p:txBody>
      </p:sp>
      <p:pic>
        <p:nvPicPr>
          <p:cNvPr id="5" name="Slika 4"/>
          <p:cNvPicPr>
            <a:picLocks noChangeAspect="1"/>
          </p:cNvPicPr>
          <p:nvPr/>
        </p:nvPicPr>
        <p:blipFill rotWithShape="1">
          <a:blip r:embed="rId2"/>
          <a:srcRect t="43454" b="33273"/>
          <a:stretch/>
        </p:blipFill>
        <p:spPr>
          <a:xfrm>
            <a:off x="1918458" y="2424739"/>
            <a:ext cx="8832669" cy="2887084"/>
          </a:xfrm>
          <a:prstGeom prst="rect">
            <a:avLst/>
          </a:prstGeom>
        </p:spPr>
      </p:pic>
    </p:spTree>
    <p:extLst>
      <p:ext uri="{BB962C8B-B14F-4D97-AF65-F5344CB8AC3E}">
        <p14:creationId xmlns:p14="http://schemas.microsoft.com/office/powerpoint/2010/main" val="1712326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4859382"/>
            <a:ext cx="3472543" cy="1201783"/>
          </a:xfrm>
        </p:spPr>
        <p:txBody>
          <a:bodyPr>
            <a:normAutofit/>
          </a:bodyPr>
          <a:lstStyle/>
          <a:p>
            <a:r>
              <a:rPr lang="sl-SI" dirty="0" smtClean="0"/>
              <a:t/>
            </a:r>
            <a:br>
              <a:rPr lang="sl-SI" dirty="0" smtClean="0"/>
            </a:br>
            <a:r>
              <a:rPr lang="sl-SI" sz="2700" dirty="0" smtClean="0"/>
              <a:t>Marjan Manček, Hribci</a:t>
            </a:r>
            <a:endParaRPr lang="sl-SI" sz="2700" dirty="0"/>
          </a:p>
        </p:txBody>
      </p:sp>
      <p:pic>
        <p:nvPicPr>
          <p:cNvPr id="7" name="Označba mesta vsebine 6"/>
          <p:cNvPicPr>
            <a:picLocks noGrp="1" noChangeAspect="1"/>
          </p:cNvPicPr>
          <p:nvPr>
            <p:ph idx="1"/>
          </p:nvPr>
        </p:nvPicPr>
        <p:blipFill rotWithShape="1">
          <a:blip r:embed="rId2"/>
          <a:srcRect l="19170" t="30693" r="12643" b="16771"/>
          <a:stretch/>
        </p:blipFill>
        <p:spPr>
          <a:xfrm>
            <a:off x="4435439" y="2957783"/>
            <a:ext cx="7164380" cy="3103382"/>
          </a:xfrm>
          <a:prstGeom prst="rect">
            <a:avLst/>
          </a:prstGeom>
        </p:spPr>
      </p:pic>
      <p:sp>
        <p:nvSpPr>
          <p:cNvPr id="8" name="Pravokotnik 7"/>
          <p:cNvSpPr/>
          <p:nvPr/>
        </p:nvSpPr>
        <p:spPr>
          <a:xfrm>
            <a:off x="566056" y="558606"/>
            <a:ext cx="10787743" cy="1717393"/>
          </a:xfrm>
          <a:prstGeom prst="rect">
            <a:avLst/>
          </a:prstGeom>
        </p:spPr>
        <p:txBody>
          <a:bodyPr wrap="square">
            <a:spAutoFit/>
          </a:bodyPr>
          <a:lstStyle/>
          <a:p>
            <a:pPr>
              <a:lnSpc>
                <a:spcPct val="120000"/>
              </a:lnSpc>
            </a:pPr>
            <a:r>
              <a:rPr lang="sl-SI" sz="4000" b="1" dirty="0">
                <a:solidFill>
                  <a:srgbClr val="0070C0"/>
                </a:solidFill>
              </a:rPr>
              <a:t>Bližnji pogled </a:t>
            </a:r>
            <a:r>
              <a:rPr lang="sl-SI" sz="2400" dirty="0"/>
              <a:t>ali</a:t>
            </a:r>
            <a:r>
              <a:rPr lang="sl-SI" sz="2400" b="1" dirty="0"/>
              <a:t> </a:t>
            </a:r>
            <a:r>
              <a:rPr lang="sl-SI" sz="2400" dirty="0"/>
              <a:t>polovični total prikaže manj okolja, osebe so približane, vendar še vedno narisane v celoti od glave do pete. Oseba je lahko narisana tudi od glave do pasu vendar je okolica še vedno pomembna.</a:t>
            </a:r>
          </a:p>
        </p:txBody>
      </p:sp>
    </p:spTree>
    <p:extLst>
      <p:ext uri="{BB962C8B-B14F-4D97-AF65-F5344CB8AC3E}">
        <p14:creationId xmlns:p14="http://schemas.microsoft.com/office/powerpoint/2010/main" val="3738513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2331" y="286319"/>
            <a:ext cx="4749100" cy="3828053"/>
          </a:xfrm>
        </p:spPr>
        <p:txBody>
          <a:bodyPr>
            <a:normAutofit fontScale="90000"/>
          </a:bodyPr>
          <a:lstStyle/>
          <a:p>
            <a:r>
              <a:rPr lang="sl-SI" sz="2700" b="1" dirty="0" smtClean="0"/>
              <a:t/>
            </a:r>
            <a:br>
              <a:rPr lang="sl-SI" sz="2700" b="1" dirty="0" smtClean="0"/>
            </a:br>
            <a:r>
              <a:rPr lang="sl-SI" sz="2700" b="1" dirty="0"/>
              <a:t/>
            </a:r>
            <a:br>
              <a:rPr lang="sl-SI" sz="2700" b="1" dirty="0"/>
            </a:br>
            <a:r>
              <a:rPr lang="sl-SI" sz="2700" b="1" dirty="0" smtClean="0"/>
              <a:t/>
            </a:r>
            <a:br>
              <a:rPr lang="sl-SI" sz="2700" b="1" dirty="0" smtClean="0"/>
            </a:br>
            <a:r>
              <a:rPr lang="sl-SI" sz="2700" b="1" dirty="0"/>
              <a:t/>
            </a:r>
            <a:br>
              <a:rPr lang="sl-SI" sz="2700" b="1" dirty="0"/>
            </a:br>
            <a:r>
              <a:rPr lang="sl-SI" sz="2700" b="1" dirty="0" smtClean="0"/>
              <a:t/>
            </a:r>
            <a:br>
              <a:rPr lang="sl-SI" sz="2700" b="1" dirty="0" smtClean="0"/>
            </a:br>
            <a:r>
              <a:rPr lang="sl-SI" sz="2700" b="1" dirty="0"/>
              <a:t/>
            </a:r>
            <a:br>
              <a:rPr lang="sl-SI" sz="2700" b="1" dirty="0"/>
            </a:br>
            <a:r>
              <a:rPr lang="sl-SI" b="1" dirty="0" smtClean="0">
                <a:solidFill>
                  <a:srgbClr val="0070C0"/>
                </a:solidFill>
                <a:latin typeface="+mn-lt"/>
              </a:rPr>
              <a:t>Detajl</a:t>
            </a:r>
            <a:r>
              <a:rPr lang="sl-SI" sz="2700" b="1" dirty="0" smtClean="0">
                <a:latin typeface="+mn-lt"/>
              </a:rPr>
              <a:t> </a:t>
            </a:r>
            <a:r>
              <a:rPr lang="sl-SI" sz="2700" dirty="0">
                <a:latin typeface="+mn-lt"/>
              </a:rPr>
              <a:t>osebe narisane od blizu in s podrobnostmi (obraz ali celo del obraza) poudarjen je izraz </a:t>
            </a:r>
            <a:r>
              <a:rPr lang="sl-SI" sz="2700" dirty="0" smtClean="0">
                <a:latin typeface="+mn-lt"/>
              </a:rPr>
              <a:t>– </a:t>
            </a:r>
            <a:r>
              <a:rPr lang="sl-SI" sz="2700" dirty="0">
                <a:latin typeface="+mn-lt"/>
              </a:rPr>
              <a:t>čustva.</a:t>
            </a:r>
            <a:br>
              <a:rPr lang="sl-SI" sz="2700" dirty="0">
                <a:latin typeface="+mn-lt"/>
              </a:rPr>
            </a:br>
            <a:r>
              <a:rPr lang="sl-SI" dirty="0" smtClean="0">
                <a:latin typeface="+mn-lt"/>
              </a:rPr>
              <a:t/>
            </a:r>
            <a:br>
              <a:rPr lang="sl-SI" dirty="0" smtClean="0">
                <a:latin typeface="+mn-lt"/>
              </a:rPr>
            </a:br>
            <a:r>
              <a:rPr lang="sl-SI" dirty="0" smtClean="0">
                <a:latin typeface="+mn-lt"/>
              </a:rPr>
              <a:t/>
            </a:r>
            <a:br>
              <a:rPr lang="sl-SI" dirty="0" smtClean="0">
                <a:latin typeface="+mn-lt"/>
              </a:rPr>
            </a:br>
            <a:r>
              <a:rPr lang="sl-SI" dirty="0"/>
              <a:t/>
            </a:r>
            <a:br>
              <a:rPr lang="sl-SI" dirty="0"/>
            </a:br>
            <a:r>
              <a:rPr lang="sl-SI" dirty="0"/>
              <a:t/>
            </a:r>
            <a:br>
              <a:rPr lang="sl-SI" dirty="0"/>
            </a:br>
            <a:r>
              <a:rPr lang="sl-SI" dirty="0" smtClean="0"/>
              <a:t/>
            </a:r>
            <a:br>
              <a:rPr lang="sl-SI" dirty="0" smtClean="0"/>
            </a:br>
            <a:r>
              <a:rPr lang="sl-SI" dirty="0" smtClean="0"/>
              <a:t>            </a:t>
            </a:r>
            <a:endParaRPr lang="sl-SI" sz="2400" dirty="0"/>
          </a:p>
        </p:txBody>
      </p:sp>
      <p:pic>
        <p:nvPicPr>
          <p:cNvPr id="5" name="Slika 4"/>
          <p:cNvPicPr>
            <a:picLocks noChangeAspect="1"/>
          </p:cNvPicPr>
          <p:nvPr/>
        </p:nvPicPr>
        <p:blipFill rotWithShape="1">
          <a:blip r:embed="rId2">
            <a:extLst>
              <a:ext uri="{28A0092B-C50C-407E-A947-70E740481C1C}">
                <a14:useLocalDpi xmlns:a14="http://schemas.microsoft.com/office/drawing/2010/main" val="0"/>
              </a:ext>
            </a:extLst>
          </a:blip>
          <a:srcRect l="66727" t="2198" r="1030" b="25076"/>
          <a:stretch/>
        </p:blipFill>
        <p:spPr>
          <a:xfrm>
            <a:off x="6359236" y="2036618"/>
            <a:ext cx="3623196" cy="2424546"/>
          </a:xfrm>
          <a:prstGeom prst="rect">
            <a:avLst/>
          </a:prstGeom>
          <a:ln w="28575">
            <a:solidFill>
              <a:schemeClr val="tx1"/>
            </a:solidFill>
          </a:ln>
        </p:spPr>
      </p:pic>
    </p:spTree>
    <p:extLst>
      <p:ext uri="{BB962C8B-B14F-4D97-AF65-F5344CB8AC3E}">
        <p14:creationId xmlns:p14="http://schemas.microsoft.com/office/powerpoint/2010/main" val="3722092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897</Words>
  <Application>Microsoft Office PowerPoint</Application>
  <PresentationFormat>Širokozaslonsko</PresentationFormat>
  <Paragraphs>71</Paragraphs>
  <Slides>23</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23</vt:i4>
      </vt:variant>
    </vt:vector>
  </HeadingPairs>
  <TitlesOfParts>
    <vt:vector size="28" baseType="lpstr">
      <vt:lpstr>Arial</vt:lpstr>
      <vt:lpstr>Calibri</vt:lpstr>
      <vt:lpstr>Calibri Light</vt:lpstr>
      <vt:lpstr>Times New Roman</vt:lpstr>
      <vt:lpstr>Officeova tema</vt:lpstr>
      <vt:lpstr>PowerPointova predstavitev</vt:lpstr>
      <vt:lpstr>PowerPointova predstavitev</vt:lpstr>
      <vt:lpstr>    S T R I P  angleška beseda strip pomeni ozek trak ali pas  </vt:lpstr>
      <vt:lpstr>STRIP je zgodba, nanizana iz risb ali slik, ki si po navadi sledijo v vodoravnih pasovih, pasicah.  Risba je običajno opremljena z besedilom v oblačkih ali v pasu pod njo ali nad njo. Vsaka risba ima svojo vsebino, pravi pomen pa dobi šele v povezavi z drugimi risbami. Za strip je torej značilno nanizano pripovedovanje z risbo in besedilom. </vt:lpstr>
      <vt:lpstr>PowerPointova predstavitev</vt:lpstr>
      <vt:lpstr>Elementi stripa</vt:lpstr>
      <vt:lpstr>PowerPointova predstavitev</vt:lpstr>
      <vt:lpstr> Marjan Manček, Hribci</vt:lpstr>
      <vt:lpstr>      Detajl osebe narisane od blizu in s podrobnostmi (obraz ali celo del obraza) poudarjen je izraz – čustva.                  </vt:lpstr>
      <vt:lpstr>PowerPointova predstavitev</vt:lpstr>
      <vt:lpstr>PowerPointova predstavitev</vt:lpstr>
      <vt:lpstr>PowerPointova predstavitev</vt:lpstr>
      <vt:lpstr>Strip na slovenskem  Začetnik slovenskega stripa je bil Milko Bambič s stripom Bu-Ci-Bu iz leta 1927. </vt:lpstr>
      <vt:lpstr>Marjan Manček,  Hribci, 1984   </vt:lpstr>
      <vt:lpstr>Prva slovenska revija, posvečena samo stripom, je bila Zvitorepec (1966–73) avtorja Miki Mustra (uradno Nikolaj Muster)   Že leta 1971 je legendarni Miki Muster mlade bralce ekološko osveščal s pustolovščino Skok v prihodnost, na katero je poslal svoje stripovske junake. Zvitorepec, Trdonja in Lakotnik potujejo pol stoletja v prihodnost, v našo dobo, leto 2020, v katerem ljudje nosijo maske, četudi ne zavoljo virusa.</vt:lpstr>
      <vt:lpstr>Jelka Godec Schmidt,  Vrtec pri veseli kravi, 2011</vt:lpstr>
      <vt:lpstr>Ivan Mitrervski: Strip je “in” in prav je tako </vt:lpstr>
      <vt:lpstr>Kaja Avberšek </vt:lpstr>
      <vt:lpstr>Iztok Sitar, Pegi </vt:lpstr>
      <vt:lpstr>Božo Kos, Kavboj Pipec </vt:lpstr>
      <vt:lpstr>PowerPointova predstavitev</vt:lpstr>
      <vt:lpstr>Ameriški stripar Brian Ernest Gordon </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STRIP angleška beseda strip pomeni ozek trak ali pas</dc:title>
  <dc:creator>MAJA REVEN</dc:creator>
  <cp:lastModifiedBy>MAJA REVEN</cp:lastModifiedBy>
  <cp:revision>60</cp:revision>
  <dcterms:created xsi:type="dcterms:W3CDTF">2020-04-05T16:51:19Z</dcterms:created>
  <dcterms:modified xsi:type="dcterms:W3CDTF">2020-04-07T09:03:28Z</dcterms:modified>
</cp:coreProperties>
</file>